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5" r:id="rId1"/>
  </p:sldMasterIdLst>
  <p:notesMasterIdLst>
    <p:notesMasterId r:id="rId19"/>
  </p:notesMasterIdLst>
  <p:sldIdLst>
    <p:sldId id="256" r:id="rId2"/>
    <p:sldId id="258" r:id="rId3"/>
    <p:sldId id="259" r:id="rId4"/>
    <p:sldId id="334" r:id="rId5"/>
    <p:sldId id="335" r:id="rId6"/>
    <p:sldId id="336" r:id="rId7"/>
    <p:sldId id="337" r:id="rId8"/>
    <p:sldId id="339" r:id="rId9"/>
    <p:sldId id="338" r:id="rId10"/>
    <p:sldId id="340" r:id="rId11"/>
    <p:sldId id="345" r:id="rId12"/>
    <p:sldId id="341" r:id="rId13"/>
    <p:sldId id="342" r:id="rId14"/>
    <p:sldId id="343" r:id="rId15"/>
    <p:sldId id="344" r:id="rId16"/>
    <p:sldId id="346" r:id="rId17"/>
    <p:sldId id="25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965F098-7F6A-2C42-9A72-5E8842A88113}">
          <p14:sldIdLst>
            <p14:sldId id="256"/>
            <p14:sldId id="258"/>
            <p14:sldId id="259"/>
          </p14:sldIdLst>
        </p14:section>
        <p14:section name="介绍" id="{0098BB85-9CC9-DB4A-9E82-DB0732722B2D}">
          <p14:sldIdLst>
            <p14:sldId id="334"/>
            <p14:sldId id="335"/>
            <p14:sldId id="336"/>
            <p14:sldId id="337"/>
            <p14:sldId id="339"/>
            <p14:sldId id="338"/>
            <p14:sldId id="340"/>
            <p14:sldId id="345"/>
            <p14:sldId id="341"/>
            <p14:sldId id="342"/>
            <p14:sldId id="343"/>
            <p14:sldId id="344"/>
          </p14:sldIdLst>
        </p14:section>
        <p14:section name="应用" id="{BC5B5283-5747-A14A-938F-C2D1EB790E92}">
          <p14:sldIdLst>
            <p14:sldId id="346"/>
          </p14:sldIdLst>
        </p14:section>
        <p14:section name="致谢" id="{1D1B69B5-5433-0943-8A69-4E31A4213F9F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F2F3"/>
    <a:srgbClr val="0000F0"/>
    <a:srgbClr val="FFCA33"/>
    <a:srgbClr val="64CE7D"/>
    <a:srgbClr val="38ACE5"/>
    <a:srgbClr val="DFC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41"/>
    <p:restoredTop sz="96405"/>
  </p:normalViewPr>
  <p:slideViewPr>
    <p:cSldViewPr snapToGrid="0" snapToObjects="1" showGuides="1">
      <p:cViewPr varScale="1">
        <p:scale>
          <a:sx n="175" d="100"/>
          <a:sy n="175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9B601-2119-DF41-BCF4-F524FC7C9C7E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6A584-ED22-564B-8832-531B0ABDF25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32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49936" y="1473654"/>
            <a:ext cx="6624736" cy="144016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i="0" baseline="0">
                <a:solidFill>
                  <a:srgbClr val="021C7D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r>
              <a:rPr lang="en-US" altLang="ko-KR" sz="4267" dirty="0">
                <a:ea typeface="맑은 고딕" pitchFamily="50" charset="-127"/>
              </a:rPr>
              <a:t>Title of the submission/research work</a:t>
            </a:r>
            <a:endParaRPr lang="en-US" altLang="ko-KR" sz="4267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49739" y="3563438"/>
            <a:ext cx="6624933" cy="1234457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667" b="0" i="0" baseline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itchFamily="34" charset="0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zh-CN" altLang="en-US" b="1"/>
              <a:t>单击此处编辑母版文本样式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1142999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012432AD-ACEB-4975-B2F6-406A9DBDFE3E}"/>
              </a:ext>
            </a:extLst>
          </p:cNvPr>
          <p:cNvSpPr txBox="1">
            <a:spLocks/>
          </p:cNvSpPr>
          <p:nvPr/>
        </p:nvSpPr>
        <p:spPr>
          <a:xfrm>
            <a:off x="1967542" y="-3929"/>
            <a:ext cx="8256917" cy="144016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rgbClr val="021C7D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0" i="0" dirty="0">
                <a:solidFill>
                  <a:srgbClr val="297D9B"/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2021 SCHOOL OF PHYSICS, BUAA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378A6-0E00-4C2A-927A-8F14FB84ABE7}"/>
              </a:ext>
            </a:extLst>
          </p:cNvPr>
          <p:cNvSpPr/>
          <p:nvPr/>
        </p:nvSpPr>
        <p:spPr>
          <a:xfrm>
            <a:off x="9182346" y="5153513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0" kern="1200" baseline="0" dirty="0">
                <a:solidFill>
                  <a:srgbClr val="297D9B"/>
                </a:solidFill>
                <a:latin typeface="+mj-lt"/>
                <a:ea typeface="맑은 고딕" pitchFamily="50" charset="-127"/>
                <a:cs typeface="Arial" pitchFamily="34" charset="0"/>
              </a:rPr>
              <a:t>July 1st, 2021</a:t>
            </a:r>
            <a:endParaRPr lang="en-US" sz="2400" b="0" kern="1200" baseline="0" dirty="0">
              <a:solidFill>
                <a:srgbClr val="297D9B"/>
              </a:solidFill>
              <a:latin typeface="+mj-lt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A0E93F-EFBA-834F-8118-8C57817E0D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E924E2-75AD-3D4A-B8BF-D2DFE0A5D8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1D3BA0-A09B-E34F-932D-BE0C420658CD}"/>
              </a:ext>
            </a:extLst>
          </p:cNvPr>
          <p:cNvGrpSpPr/>
          <p:nvPr userDrawn="1"/>
        </p:nvGrpSpPr>
        <p:grpSpPr>
          <a:xfrm>
            <a:off x="-209976" y="1066605"/>
            <a:ext cx="5359715" cy="3904972"/>
            <a:chOff x="-513394" y="1056980"/>
            <a:chExt cx="5359715" cy="3904972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3813E83-A12E-714D-94FE-318D7082C2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1" name="弧 40">
              <a:extLst>
                <a:ext uri="{FF2B5EF4-FFF2-40B4-BE49-F238E27FC236}">
                  <a16:creationId xmlns:a16="http://schemas.microsoft.com/office/drawing/2014/main" id="{8FECBCC2-5058-324F-9EEE-E46A50F3AE49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72DA24A-6645-5F47-8DDC-C3E6154B52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50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0583" y="6075182"/>
            <a:ext cx="1869757" cy="7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7041B1-5EFF-984F-9346-A584051869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1064" y="6214150"/>
            <a:ext cx="1521045" cy="5743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373A3D-A168-2D41-B019-2259A6285D88}"/>
              </a:ext>
            </a:extLst>
          </p:cNvPr>
          <p:cNvSpPr/>
          <p:nvPr userDrawn="1"/>
        </p:nvSpPr>
        <p:spPr>
          <a:xfrm>
            <a:off x="743919" y="6287903"/>
            <a:ext cx="10221132" cy="1128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104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" y="0"/>
            <a:ext cx="12191989" cy="1142999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6659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24744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  <a:ea typeface="Kozuka Gothic Pro L" panose="020B02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2166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00222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you!</a:t>
            </a:r>
          </a:p>
        </p:txBody>
      </p:sp>
      <p:sp>
        <p:nvSpPr>
          <p:cNvPr id="4" name="Oval 3"/>
          <p:cNvSpPr/>
          <p:nvPr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rgbClr val="A82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4955"/>
          <a:stretch>
            <a:fillRect/>
          </a:stretch>
        </p:blipFill>
        <p:spPr bwMode="auto">
          <a:xfrm>
            <a:off x="4751851" y="1650008"/>
            <a:ext cx="3165527" cy="2715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3">
            <a:extLst>
              <a:ext uri="{FF2B5EF4-FFF2-40B4-BE49-F238E27FC236}">
                <a16:creationId xmlns:a16="http://schemas.microsoft.com/office/drawing/2014/main" id="{328CD3F3-86B5-C747-895F-A33F10E0C0EB}"/>
              </a:ext>
            </a:extLst>
          </p:cNvPr>
          <p:cNvSpPr/>
          <p:nvPr userDrawn="1"/>
        </p:nvSpPr>
        <p:spPr>
          <a:xfrm>
            <a:off x="4415814" y="1220755"/>
            <a:ext cx="3360373" cy="3360373"/>
          </a:xfrm>
          <a:prstGeom prst="ellipse">
            <a:avLst/>
          </a:prstGeom>
          <a:solidFill>
            <a:srgbClr val="FFFFF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EBC52D79-5D6A-7C47-B240-92F859AA4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22969"/>
            <a:ext cx="12191989" cy="11429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104705-DC9D-814D-8979-D4F37C4634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6297" y="5733703"/>
            <a:ext cx="2774043" cy="10475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98D5B95-F079-3243-96A8-BDBF88ECD4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7" y="5573351"/>
            <a:ext cx="1358900" cy="1270000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56DB5BFA-B809-7847-944E-AAC53E68D2E4}"/>
              </a:ext>
            </a:extLst>
          </p:cNvPr>
          <p:cNvGrpSpPr/>
          <p:nvPr userDrawn="1"/>
        </p:nvGrpSpPr>
        <p:grpSpPr>
          <a:xfrm>
            <a:off x="4004739" y="1585062"/>
            <a:ext cx="3602895" cy="2624991"/>
            <a:chOff x="-513394" y="1056980"/>
            <a:chExt cx="5359715" cy="3904972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79E67BB-2F54-EF42-90FA-415951A2CB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-513394" y="1473654"/>
              <a:ext cx="4134807" cy="3252573"/>
            </a:xfrm>
            <a:prstGeom prst="rect">
              <a:avLst/>
            </a:prstGeom>
          </p:spPr>
        </p:pic>
        <p:sp>
          <p:nvSpPr>
            <p:cNvPr id="40" name="弧 39">
              <a:extLst>
                <a:ext uri="{FF2B5EF4-FFF2-40B4-BE49-F238E27FC236}">
                  <a16:creationId xmlns:a16="http://schemas.microsoft.com/office/drawing/2014/main" id="{847422B2-AA02-894C-AFB0-196DA74757C1}"/>
                </a:ext>
              </a:extLst>
            </p:cNvPr>
            <p:cNvSpPr/>
            <p:nvPr userDrawn="1"/>
          </p:nvSpPr>
          <p:spPr>
            <a:xfrm rot="21339136">
              <a:off x="941349" y="1056980"/>
              <a:ext cx="3904972" cy="3904972"/>
            </a:xfrm>
            <a:prstGeom prst="arc">
              <a:avLst>
                <a:gd name="adj1" fmla="val 20088877"/>
                <a:gd name="adj2" fmla="val 2775428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5DA5AA1-3FDD-554F-9282-10224D4928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942756" y="2304357"/>
              <a:ext cx="1679745" cy="63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55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BAD485-5B11-F344-980A-D9DAF52F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3AA4C1-49A4-9046-8F1B-AEAC9E7EA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F3EE4-7997-4043-93BE-AAB005E3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98524-3AC0-7A4B-BF1D-DC6BDBAEA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9B514-B619-AA4A-9262-E9B1554AD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68753-CFAC-9A45-B363-D1B757B135B0}" type="datetimeFigureOut">
              <a:rPr kumimoji="1" lang="zh-CN" altLang="en-US" smtClean="0"/>
              <a:t>2021/7/7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39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1" r:id="rId2"/>
    <p:sldLayoutId id="2147483853" r:id="rId3"/>
    <p:sldLayoutId id="2147483852" r:id="rId4"/>
    <p:sldLayoutId id="2147483847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emf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6B2491F-3E08-DD4C-9635-B8EDA8F72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2474" y="2708919"/>
            <a:ext cx="6624736" cy="1440161"/>
          </a:xfrm>
        </p:spPr>
        <p:txBody>
          <a:bodyPr/>
          <a:lstStyle/>
          <a:p>
            <a:r>
              <a:rPr kumimoji="1" lang="en-US" altLang="zh-CN" dirty="0" err="1"/>
              <a:t>Htrig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FA1C4-876F-FD44-9886-A268A2BE9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a brief 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93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A3FA8-D331-DE4F-ABBF-A75945FF58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同理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F82D5758-06C8-0B4B-913F-ACEBCB0AB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离散化</a:t>
            </a:r>
            <a:r>
              <a:rPr kumimoji="1" lang="en-US" altLang="zh-CN" dirty="0"/>
              <a:t>-corner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75BD04-1277-1948-A254-0DF8C588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59" y="1616404"/>
            <a:ext cx="10420713" cy="13209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DCD4F9-0AB4-6D4E-A9F4-55F0AC57A962}"/>
              </a:ext>
            </a:extLst>
          </p:cNvPr>
          <p:cNvSpPr/>
          <p:nvPr/>
        </p:nvSpPr>
        <p:spPr>
          <a:xfrm>
            <a:off x="667159" y="3429000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RCI.descritize</a:t>
            </a:r>
            <a:r>
              <a:rPr lang="en-US" altLang="zh-CN" dirty="0">
                <a:latin typeface="Courier" pitchFamily="2" charset="0"/>
              </a:rPr>
              <a:t>([20 20 0])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FCBDED-5B1A-CB4A-8C04-3C8E9BE97F42}"/>
              </a:ext>
            </a:extLst>
          </p:cNvPr>
          <p:cNvSpPr/>
          <p:nvPr/>
        </p:nvSpPr>
        <p:spPr>
          <a:xfrm>
            <a:off x="523794" y="3044957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离散化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kx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ky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656192-33BF-A140-A6D6-182A5A6A6F62}"/>
              </a:ext>
            </a:extLst>
          </p:cNvPr>
          <p:cNvSpPr/>
          <p:nvPr/>
        </p:nvSpPr>
        <p:spPr>
          <a:xfrm>
            <a:off x="667158" y="4208034"/>
            <a:ext cx="56850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&lt;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</a:t>
            </a:r>
            <a:r>
              <a:rPr lang="en-US" altLang="zh-CN" dirty="0" err="1">
                <a:solidFill>
                  <a:srgbClr val="AA04F9"/>
                </a:solidFill>
                <a:latin typeface="Courier" pitchFamily="2" charset="0"/>
              </a:rPr>
              <a:t>KPOINTS_slab’</a:t>
            </a:r>
            <a:r>
              <a:rPr lang="en-US" altLang="zh-CN" dirty="0" err="1">
                <a:latin typeface="Courier" pitchFamily="2" charset="0"/>
              </a:rPr>
              <a:t>;M</a:t>
            </a:r>
            <a:r>
              <a:rPr lang="en-US" altLang="zh-CN" dirty="0">
                <a:latin typeface="Courier" pitchFamily="2" charset="0"/>
              </a:rPr>
              <a:t> = 1;</a:t>
            </a:r>
          </a:p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RCI_d.Subsall</a:t>
            </a:r>
            <a:r>
              <a:rPr lang="en-US" altLang="zh-CN" dirty="0">
                <a:latin typeface="Courier" pitchFamily="2" charset="0"/>
              </a:rPr>
              <a:t>();</a:t>
            </a:r>
          </a:p>
          <a:p>
            <a:r>
              <a:rPr lang="en-US" altLang="zh-CN" dirty="0">
                <a:latin typeface="Courier" pitchFamily="2" charset="0"/>
              </a:rPr>
              <a:t>[</a:t>
            </a:r>
            <a:r>
              <a:rPr lang="en-US" altLang="zh-CN" dirty="0" err="1">
                <a:latin typeface="Courier" pitchFamily="2" charset="0"/>
              </a:rPr>
              <a:t>EIGENCAR_disk</a:t>
            </a:r>
            <a:r>
              <a:rPr lang="en-US" altLang="zh-CN" dirty="0">
                <a:latin typeface="Courier" pitchFamily="2" charset="0"/>
              </a:rPr>
              <a:t>,...</a:t>
            </a:r>
          </a:p>
          <a:p>
            <a:r>
              <a:rPr lang="en-US" altLang="zh-CN" dirty="0" err="1">
                <a:latin typeface="Courier" pitchFamily="2" charset="0"/>
              </a:rPr>
              <a:t>WAVECAR_disk</a:t>
            </a:r>
            <a:r>
              <a:rPr lang="en-US" altLang="zh-CN" dirty="0">
                <a:latin typeface="Courier" pitchFamily="2" charset="0"/>
              </a:rPr>
              <a:t>] = </a:t>
            </a:r>
            <a:r>
              <a:rPr lang="en-US" altLang="zh-CN" dirty="0" err="1">
                <a:latin typeface="Courier" pitchFamily="2" charset="0"/>
              </a:rPr>
              <a:t>RCI_d.EIGENCAR_gen_wire</a:t>
            </a:r>
            <a:r>
              <a:rPr lang="en-US" altLang="zh-CN" dirty="0">
                <a:latin typeface="Courier" pitchFamily="2" charset="0"/>
              </a:rPr>
              <a:t>('</a:t>
            </a:r>
            <a:r>
              <a:rPr lang="en-US" altLang="zh-CN" dirty="0" err="1">
                <a:latin typeface="Courier" pitchFamily="2" charset="0"/>
              </a:rPr>
              <a:t>klist</a:t>
            </a:r>
            <a:r>
              <a:rPr lang="en-US" altLang="zh-CN" dirty="0">
                <a:latin typeface="Courier" pitchFamily="2" charset="0"/>
              </a:rPr>
              <a:t>',[0,0,0]);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08671A-6E90-D140-8218-478517168065}"/>
              </a:ext>
            </a:extLst>
          </p:cNvPr>
          <p:cNvSpPr/>
          <p:nvPr/>
        </p:nvSpPr>
        <p:spPr>
          <a:xfrm>
            <a:off x="523794" y="385732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赋值并求解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82F99D-3B5E-6D4A-B22D-84E5A6273DA8}"/>
              </a:ext>
            </a:extLst>
          </p:cNvPr>
          <p:cNvSpPr/>
          <p:nvPr/>
        </p:nvSpPr>
        <p:spPr>
          <a:xfrm>
            <a:off x="523794" y="5650996"/>
            <a:ext cx="343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画出能带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以及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Wavefunction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1E62CB-7023-794E-B823-B4A9E5458F36}"/>
              </a:ext>
            </a:extLst>
          </p:cNvPr>
          <p:cNvSpPr/>
          <p:nvPr/>
        </p:nvSpPr>
        <p:spPr>
          <a:xfrm>
            <a:off x="667158" y="5993268"/>
            <a:ext cx="8209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figure();plot(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EIGENCAR_disk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sz="1400" dirty="0">
                <a:solidFill>
                  <a:srgbClr val="AA04F9"/>
                </a:solidFill>
                <a:latin typeface="Menlo" panose="020B0609030804020204" pitchFamily="49" charset="0"/>
              </a:rPr>
              <a:t>'-o’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figure();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PARCHG_gen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RCI_d.orbL,WAVECAR_disk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(:,800:801)*3)</a:t>
            </a:r>
          </a:p>
          <a:p>
            <a:endParaRPr lang="en-US" altLang="zh-CN" sz="14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24A6BF-5CFB-1B4C-9D0E-3CC90CF5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53" y="3695600"/>
            <a:ext cx="3063557" cy="22976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D80602-6B50-B94B-81ED-0CC7128C4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59" y="3402151"/>
            <a:ext cx="3704353" cy="27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72D0A8-EBEA-334A-9F74-3C62D61C9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解析解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56368A-1EFE-8849-9494-524F846B8287}"/>
              </a:ext>
            </a:extLst>
          </p:cNvPr>
          <p:cNvSpPr/>
          <p:nvPr/>
        </p:nvSpPr>
        <p:spPr>
          <a:xfrm>
            <a:off x="874719" y="1309516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RCI_model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sym</a:t>
            </a:r>
            <a:r>
              <a:rPr lang="en-US" altLang="zh-CN" dirty="0">
                <a:latin typeface="Courier" pitchFamily="2" charset="0"/>
              </a:rPr>
              <a:t>(RCI)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C81CEE-0F19-874E-B2A3-B9486A5381EF}"/>
              </a:ext>
            </a:extLst>
          </p:cNvPr>
          <p:cNvSpPr txBox="1"/>
          <p:nvPr/>
        </p:nvSpPr>
        <p:spPr>
          <a:xfrm>
            <a:off x="576545" y="1024147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获取模型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47745F-6B4F-BC4B-8FB8-87331AE8919A}"/>
              </a:ext>
            </a:extLst>
          </p:cNvPr>
          <p:cNvSpPr txBox="1"/>
          <p:nvPr/>
        </p:nvSpPr>
        <p:spPr>
          <a:xfrm>
            <a:off x="576545" y="1625176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直接对角化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8F95C1-8C01-F241-AEC2-0A433BB02FE0}"/>
              </a:ext>
            </a:extLst>
          </p:cNvPr>
          <p:cNvSpPr/>
          <p:nvPr/>
        </p:nvSpPr>
        <p:spPr>
          <a:xfrm>
            <a:off x="874719" y="1985848"/>
            <a:ext cx="27028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&gt;&gt; [W,E] = eig(RCI_model);</a:t>
            </a:r>
            <a:endParaRPr lang="en-US" altLang="zh-CN" sz="1600" dirty="0"/>
          </a:p>
          <a:p>
            <a:r>
              <a:rPr lang="en-US" altLang="zh-CN" dirty="0"/>
              <a:t>simplify(</a:t>
            </a:r>
            <a:r>
              <a:rPr lang="en-US" altLang="zh-CN" dirty="0" err="1"/>
              <a:t>diag</a:t>
            </a:r>
            <a:r>
              <a:rPr lang="en-US" altLang="zh-CN" dirty="0"/>
              <a:t>(E))</a:t>
            </a:r>
          </a:p>
        </p:txBody>
      </p:sp>
      <p:pic>
        <p:nvPicPr>
          <p:cNvPr id="7172" name="Picture 4" descr="/Users/parkman/Library/Group Containers/UBF8T346G9.Office/ConnectorClipboard/image16250517160460.png">
            <a:extLst>
              <a:ext uri="{FF2B5EF4-FFF2-40B4-BE49-F238E27FC236}">
                <a16:creationId xmlns:a16="http://schemas.microsoft.com/office/drawing/2014/main" id="{A57EB702-D7C5-0142-B742-3823B5DD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5" y="2644170"/>
            <a:ext cx="50927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C93FE0-C9A2-904D-AD39-E129EB6B0A56}"/>
              </a:ext>
            </a:extLst>
          </p:cNvPr>
          <p:cNvSpPr/>
          <p:nvPr/>
        </p:nvSpPr>
        <p:spPr>
          <a:xfrm>
            <a:off x="530011" y="5116623"/>
            <a:ext cx="6573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simplify(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(E));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E1 = simplify(</a:t>
            </a:r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En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(1));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Solved = solve(E1 == 0,M,</a:t>
            </a:r>
            <a:r>
              <a:rPr lang="en-US" altLang="zh-CN" sz="1600" dirty="0">
                <a:solidFill>
                  <a:srgbClr val="AA04F9"/>
                </a:solidFill>
                <a:latin typeface="Menlo" panose="020B0609030804020204" pitchFamily="49" charset="0"/>
              </a:rPr>
              <a:t>'ReturnConditions'</a:t>
            </a:r>
            <a:r>
              <a:rPr lang="en-US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,true);</a:t>
            </a:r>
          </a:p>
          <a:p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Solved.M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Solved.conditions</a:t>
            </a:r>
            <a:endParaRPr lang="en-US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7174" name="Picture 6" descr="/Users/parkman/Library/Group Containers/UBF8T346G9.Office/ConnectorClipboard/image16250523632890.png">
            <a:extLst>
              <a:ext uri="{FF2B5EF4-FFF2-40B4-BE49-F238E27FC236}">
                <a16:creationId xmlns:a16="http://schemas.microsoft.com/office/drawing/2014/main" id="{4EC06217-2BD5-D740-8C12-1D55EB76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09" y="5943462"/>
            <a:ext cx="13843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/Users/parkman/Library/Group Containers/UBF8T346G9.Office/ConnectorClipboard/image16250523820060.png">
            <a:extLst>
              <a:ext uri="{FF2B5EF4-FFF2-40B4-BE49-F238E27FC236}">
                <a16:creationId xmlns:a16="http://schemas.microsoft.com/office/drawing/2014/main" id="{A2046AFE-8446-C04A-9597-75885F53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509" y="6197462"/>
            <a:ext cx="186690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0A513A-024A-4049-899E-BB618864FC31}"/>
              </a:ext>
            </a:extLst>
          </p:cNvPr>
          <p:cNvSpPr txBox="1"/>
          <p:nvPr/>
        </p:nvSpPr>
        <p:spPr>
          <a:xfrm>
            <a:off x="5492528" y="5936698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M = cos(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)+cos(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时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相交 且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|cos(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k_x,k_y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)| = 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49FCD9-2FC1-B243-8A80-8ED4450E549E}"/>
              </a:ext>
            </a:extLst>
          </p:cNvPr>
          <p:cNvSpPr txBox="1"/>
          <p:nvPr/>
        </p:nvSpPr>
        <p:spPr>
          <a:xfrm>
            <a:off x="5492528" y="125584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6.plot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1DCB23-0910-2A4C-9F7A-7323FCEF0F1A}"/>
              </a:ext>
            </a:extLst>
          </p:cNvPr>
          <p:cNvSpPr/>
          <p:nvPr/>
        </p:nvSpPr>
        <p:spPr>
          <a:xfrm>
            <a:off x="5729160" y="2010360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fsurf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En</a:t>
            </a:r>
            <a:r>
              <a:rPr lang="en-US" altLang="zh-CN" dirty="0">
                <a:latin typeface="Courier" pitchFamily="2" charset="0"/>
              </a:rPr>
              <a:t>)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C12EBCB-C0B9-FB49-AEF7-E324B0276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495" y="2379692"/>
            <a:ext cx="2972376" cy="22292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BF468B-218F-8147-B329-6496047AC377}"/>
              </a:ext>
            </a:extLst>
          </p:cNvPr>
          <p:cNvSpPr/>
          <p:nvPr/>
        </p:nvSpPr>
        <p:spPr>
          <a:xfrm>
            <a:off x="5734582" y="171778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En</a:t>
            </a:r>
            <a:r>
              <a:rPr lang="en-US" altLang="zh-CN" dirty="0">
                <a:latin typeface="Courier" pitchFamily="2" charset="0"/>
              </a:rPr>
              <a:t> = subs(En,M,1)</a:t>
            </a:r>
            <a:endParaRPr lang="en-US" altLang="zh-CN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44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FF4E3C-7ECF-FD47-9D9E-49222D6C3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hinge/surf-projected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611B8-95FA-1440-B068-ED775B2BF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30995" y="990116"/>
            <a:ext cx="3582073" cy="384043"/>
          </a:xfrm>
        </p:spPr>
        <p:txBody>
          <a:bodyPr/>
          <a:lstStyle/>
          <a:p>
            <a:r>
              <a:rPr kumimoji="1" lang="en-US" altLang="zh-CN" dirty="0" err="1"/>
              <a:t>KaneMele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D98DA-FB6C-7442-BD1D-7F7899F70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58" t="9486" r="18343" b="13039"/>
          <a:stretch/>
        </p:blipFill>
        <p:spPr>
          <a:xfrm>
            <a:off x="687825" y="1494076"/>
            <a:ext cx="2192942" cy="21524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5C17B0-98D6-A444-BDD4-2E3C75E3F739}"/>
              </a:ext>
            </a:extLst>
          </p:cNvPr>
          <p:cNvSpPr txBox="1"/>
          <p:nvPr/>
        </p:nvSpPr>
        <p:spPr>
          <a:xfrm flipH="1">
            <a:off x="612161" y="1054866"/>
            <a:ext cx="238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一个实空间点阵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label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85A879-EC6D-894C-98F2-82F4E6D84541}"/>
                  </a:ext>
                </a:extLst>
              </p:cNvPr>
              <p:cNvSpPr txBox="1"/>
              <p:nvPr/>
            </p:nvSpPr>
            <p:spPr>
              <a:xfrm>
                <a:off x="2872676" y="916366"/>
                <a:ext cx="10574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kumimoji="1" lang="en-US" altLang="zh-CN" sz="3600" i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a:rPr kumimoji="1" lang="zh-CN" altLang="en-US" sz="3600" i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𝜒</m:t>
                          </m:r>
                        </m:e>
                        <m:sub>
                          <m:r>
                            <a:rPr kumimoji="1" lang="en-US" altLang="zh-CN" sz="3600" i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 </m:t>
                      </m:r>
                    </m:oMath>
                  </m:oMathPara>
                </a14:m>
                <a:endParaRPr kumimoji="1" lang="zh-CN" altLang="en-US" sz="9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85A879-EC6D-894C-98F2-82F4E6D8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76" y="916366"/>
                <a:ext cx="1057469" cy="646331"/>
              </a:xfrm>
              <a:prstGeom prst="rect">
                <a:avLst/>
              </a:prstGeom>
              <a:blipFill>
                <a:blip r:embed="rId3"/>
                <a:stretch>
                  <a:fillRect r="-7143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A17B3FF-7F0F-6D40-BF65-B57B9D770B33}"/>
              </a:ext>
            </a:extLst>
          </p:cNvPr>
          <p:cNvCxnSpPr/>
          <p:nvPr/>
        </p:nvCxnSpPr>
        <p:spPr>
          <a:xfrm>
            <a:off x="3681876" y="1239531"/>
            <a:ext cx="0" cy="48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4DD5DFE-F8F4-7E4A-ADC4-A9E06D110056}"/>
              </a:ext>
            </a:extLst>
          </p:cNvPr>
          <p:cNvSpPr txBox="1"/>
          <p:nvPr/>
        </p:nvSpPr>
        <p:spPr>
          <a:xfrm>
            <a:off x="3163985" y="1684451"/>
            <a:ext cx="181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x,y,z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格点坐标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2DB39C-F89D-0C4A-9B48-AEE0CD171E98}"/>
                  </a:ext>
                </a:extLst>
              </p:cNvPr>
              <p:cNvSpPr txBox="1"/>
              <p:nvPr/>
            </p:nvSpPr>
            <p:spPr>
              <a:xfrm>
                <a:off x="3163985" y="2092206"/>
                <a:ext cx="34047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某个能级的波函数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zh-CN" altLang="en-US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sz="8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2DB39C-F89D-0C4A-9B48-AEE0CD171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985" y="2092206"/>
                <a:ext cx="3404778" cy="369332"/>
              </a:xfrm>
              <a:prstGeom prst="rect">
                <a:avLst/>
              </a:prstGeom>
              <a:blipFill>
                <a:blip r:embed="rId4"/>
                <a:stretch>
                  <a:fillRect l="-1115" t="-110000" r="-4089" b="-16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4FEFD1D-4C83-9E48-9BE6-590326684094}"/>
              </a:ext>
            </a:extLst>
          </p:cNvPr>
          <p:cNvSpPr txBox="1"/>
          <p:nvPr/>
        </p:nvSpPr>
        <p:spPr>
          <a:xfrm>
            <a:off x="2162277" y="3819819"/>
            <a:ext cx="2981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这个点阵的形状固定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我们给每个格点一个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weight</a:t>
            </a: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比方在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hinge-projected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下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9D8A186-0F47-0A40-A54F-8F2EDA5A7B15}"/>
                  </a:ext>
                </a:extLst>
              </p:cNvPr>
              <p:cNvSpPr/>
              <p:nvPr/>
            </p:nvSpPr>
            <p:spPr>
              <a:xfrm>
                <a:off x="1635064" y="4935463"/>
                <a:ext cx="5283691" cy="1565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𝑜𝑟𝑏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h𝑖𝑛𝑔𝑒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d>
                        </m:den>
                      </m:f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 根据这种</a:t>
                </a:r>
                <a:r>
                  <a:rPr kumimoji="1" lang="en-US" altLang="zh-CN" dirty="0"/>
                  <a:t>site</a:t>
                </a:r>
                <a:r>
                  <a:rPr kumimoji="1" lang="zh-CN" altLang="en-US" dirty="0"/>
                  <a:t>格林函数 越靠近</a:t>
                </a:r>
                <a:r>
                  <a:rPr kumimoji="1" lang="en-US" altLang="zh-CN" dirty="0"/>
                  <a:t>hinge</a:t>
                </a:r>
                <a:r>
                  <a:rPr kumimoji="1" lang="zh-CN" altLang="en-US" dirty="0"/>
                  <a:t>权重越大</a:t>
                </a:r>
                <a:endParaRPr kumimoji="1" lang="en-US" altLang="zh-CN" dirty="0"/>
              </a:p>
              <a:p>
                <a:r>
                  <a:rPr kumimoji="1" lang="zh-CN" altLang="en-US" dirty="0"/>
                  <a:t>我们甚至可以通过正负额外选取所在象限</a:t>
                </a:r>
                <a:r>
                  <a:rPr kumimoji="1" lang="en-US" altLang="zh-CN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𝑜𝑟𝑏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h𝑖𝑛𝑔𝑒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*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𝑜𝑟𝑏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h𝑖𝑛𝑔𝑒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9D8A186-0F47-0A40-A54F-8F2EDA5A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64" y="4935463"/>
                <a:ext cx="5283691" cy="1565878"/>
              </a:xfrm>
              <a:prstGeom prst="rect">
                <a:avLst/>
              </a:prstGeom>
              <a:blipFill>
                <a:blip r:embed="rId5"/>
                <a:stretch>
                  <a:fillRect l="-959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9AFD528E-7B1A-5147-8FA1-717554EDC833}"/>
              </a:ext>
            </a:extLst>
          </p:cNvPr>
          <p:cNvSpPr txBox="1"/>
          <p:nvPr/>
        </p:nvSpPr>
        <p:spPr>
          <a:xfrm>
            <a:off x="5247034" y="452619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surf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同理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A18E12-E20F-6440-A6F8-06262F787F25}"/>
                  </a:ext>
                </a:extLst>
              </p:cNvPr>
              <p:cNvSpPr txBox="1"/>
              <p:nvPr/>
            </p:nvSpPr>
            <p:spPr>
              <a:xfrm>
                <a:off x="3212396" y="2656238"/>
                <a:ext cx="3528402" cy="765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Color(</a:t>
                </a:r>
                <a:r>
                  <a:rPr kumimoji="1" lang="en-US" altLang="zh-CN" dirty="0" err="1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En</a:t>
                </a:r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(k),</a:t>
                </a:r>
                <a:r>
                  <a:rPr kumimoji="1" lang="zh-CN" altLang="en-US" dirty="0">
                    <a:ea typeface="Kozuka Gothic Pro L" panose="020B0200000000000000" pitchFamily="34" charset="-12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𝜓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) =</a:t>
                </a:r>
                <a:r>
                  <a:rPr kumimoji="1" lang="en-US" altLang="zh-CN" dirty="0">
                    <a:ea typeface="Kozuka Gothic Pro L" panose="020B02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Kozuka Gothic Pro L" panose="020B0200000000000000" pitchFamily="34" charset="-128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A18E12-E20F-6440-A6F8-06262F787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96" y="2656238"/>
                <a:ext cx="3528402" cy="765722"/>
              </a:xfrm>
              <a:prstGeom prst="rect">
                <a:avLst/>
              </a:prstGeom>
              <a:blipFill>
                <a:blip r:embed="rId6"/>
                <a:stretch>
                  <a:fillRect l="-1075" t="-50820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/Users/parkman/Library/Group Containers/UBF8T346G9.Office/ConnectorClipboard/image16250445827680.png">
            <a:extLst>
              <a:ext uri="{FF2B5EF4-FFF2-40B4-BE49-F238E27FC236}">
                <a16:creationId xmlns:a16="http://schemas.microsoft.com/office/drawing/2014/main" id="{953222AD-989B-8E48-8FFD-595A8FD9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20" y="1287082"/>
            <a:ext cx="3989804" cy="8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C0173CE-FE94-CF40-9E87-1369153D250B}"/>
              </a:ext>
            </a:extLst>
          </p:cNvPr>
          <p:cNvSpPr/>
          <p:nvPr/>
        </p:nvSpPr>
        <p:spPr>
          <a:xfrm>
            <a:off x="7388028" y="2491654"/>
            <a:ext cx="4182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a = 1;t =1;</a:t>
            </a:r>
          </a:p>
          <a:p>
            <a:r>
              <a:rPr lang="en-US" altLang="zh-CN" dirty="0" err="1">
                <a:latin typeface="Courier" pitchFamily="2" charset="0"/>
              </a:rPr>
              <a:t>lambda_SO</a:t>
            </a:r>
            <a:r>
              <a:rPr lang="en-US" altLang="zh-CN" dirty="0">
                <a:latin typeface="Courier" pitchFamily="2" charset="0"/>
              </a:rPr>
              <a:t> =0.06;</a:t>
            </a:r>
            <a:r>
              <a:rPr lang="en-US" altLang="zh-CN" b="1" dirty="0">
                <a:latin typeface="Courier" pitchFamily="2" charset="0"/>
              </a:rPr>
              <a:t>lambda_v</a:t>
            </a:r>
            <a:r>
              <a:rPr lang="en-US" altLang="zh-CN" dirty="0">
                <a:latin typeface="Courier" pitchFamily="2" charset="0"/>
              </a:rPr>
              <a:t>=0.1;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pic>
        <p:nvPicPr>
          <p:cNvPr id="4102" name="Picture 6" descr="/Users/parkman/Library/Group Containers/UBF8T346G9.Office/ConnectorClipboard/image16250446494240.png">
            <a:extLst>
              <a:ext uri="{FF2B5EF4-FFF2-40B4-BE49-F238E27FC236}">
                <a16:creationId xmlns:a16="http://schemas.microsoft.com/office/drawing/2014/main" id="{CE1D5FA8-6FCC-B742-A11C-656387E4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04" y="2065652"/>
            <a:ext cx="3184352" cy="3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/Users/parkman/Library/Group Containers/UBF8T346G9.Office/ConnectorClipboard/image16250446836160.png">
            <a:extLst>
              <a:ext uri="{FF2B5EF4-FFF2-40B4-BE49-F238E27FC236}">
                <a16:creationId xmlns:a16="http://schemas.microsoft.com/office/drawing/2014/main" id="{23B8F0B3-0C06-F14C-BCD4-3FDEDB0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002" y="3070687"/>
            <a:ext cx="2768149" cy="20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831DA2C-2200-0444-8077-1737A7CA8036}"/>
              </a:ext>
            </a:extLst>
          </p:cNvPr>
          <p:cNvGrpSpPr/>
          <p:nvPr/>
        </p:nvGrpSpPr>
        <p:grpSpPr>
          <a:xfrm>
            <a:off x="81412" y="3675976"/>
            <a:ext cx="1817738" cy="1908080"/>
            <a:chOff x="612161" y="3765028"/>
            <a:chExt cx="1817738" cy="190808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4B940F1-EC36-3144-B89F-8AE2F54A1F74}"/>
                </a:ext>
              </a:extLst>
            </p:cNvPr>
            <p:cNvGrpSpPr/>
            <p:nvPr/>
          </p:nvGrpSpPr>
          <p:grpSpPr>
            <a:xfrm>
              <a:off x="641706" y="3863709"/>
              <a:ext cx="1788193" cy="1758774"/>
              <a:chOff x="641706" y="3863709"/>
              <a:chExt cx="1788193" cy="175877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CDBD093-4800-144D-B77E-967C655861CC}"/>
                  </a:ext>
                </a:extLst>
              </p:cNvPr>
              <p:cNvSpPr/>
              <p:nvPr/>
            </p:nvSpPr>
            <p:spPr>
              <a:xfrm>
                <a:off x="917637" y="4114232"/>
                <a:ext cx="1249692" cy="1249692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饼形 20">
                <a:extLst>
                  <a:ext uri="{FF2B5EF4-FFF2-40B4-BE49-F238E27FC236}">
                    <a16:creationId xmlns:a16="http://schemas.microsoft.com/office/drawing/2014/main" id="{A46A19DA-7C52-4F49-832A-F85AD4CCDFE6}"/>
                  </a:ext>
                </a:extLst>
              </p:cNvPr>
              <p:cNvSpPr/>
              <p:nvPr/>
            </p:nvSpPr>
            <p:spPr>
              <a:xfrm>
                <a:off x="641706" y="3863709"/>
                <a:ext cx="548829" cy="501041"/>
              </a:xfrm>
              <a:prstGeom prst="pie">
                <a:avLst>
                  <a:gd name="adj1" fmla="val 0"/>
                  <a:gd name="adj2" fmla="val 5214361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饼形 21">
                <a:extLst>
                  <a:ext uri="{FF2B5EF4-FFF2-40B4-BE49-F238E27FC236}">
                    <a16:creationId xmlns:a16="http://schemas.microsoft.com/office/drawing/2014/main" id="{159BE8C5-A15A-2B40-BDA3-56EE37B5DA3D}"/>
                  </a:ext>
                </a:extLst>
              </p:cNvPr>
              <p:cNvSpPr/>
              <p:nvPr/>
            </p:nvSpPr>
            <p:spPr>
              <a:xfrm rot="5400000">
                <a:off x="1881069" y="3892871"/>
                <a:ext cx="548829" cy="501041"/>
              </a:xfrm>
              <a:prstGeom prst="pie">
                <a:avLst>
                  <a:gd name="adj1" fmla="val 0"/>
                  <a:gd name="adj2" fmla="val 5214361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饼形 22">
                <a:extLst>
                  <a:ext uri="{FF2B5EF4-FFF2-40B4-BE49-F238E27FC236}">
                    <a16:creationId xmlns:a16="http://schemas.microsoft.com/office/drawing/2014/main" id="{97F57195-65B8-A548-9A1B-C647653CAF2D}"/>
                  </a:ext>
                </a:extLst>
              </p:cNvPr>
              <p:cNvSpPr/>
              <p:nvPr/>
            </p:nvSpPr>
            <p:spPr>
              <a:xfrm rot="10592084">
                <a:off x="1881070" y="5121442"/>
                <a:ext cx="548829" cy="501041"/>
              </a:xfrm>
              <a:prstGeom prst="pie">
                <a:avLst>
                  <a:gd name="adj1" fmla="val 0"/>
                  <a:gd name="adj2" fmla="val 5214361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6170A5CE-9373-B44A-9BF7-A0E342F386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838" y="4713954"/>
                <a:ext cx="1752257" cy="116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饼形 23">
              <a:extLst>
                <a:ext uri="{FF2B5EF4-FFF2-40B4-BE49-F238E27FC236}">
                  <a16:creationId xmlns:a16="http://schemas.microsoft.com/office/drawing/2014/main" id="{4F95138C-759D-AA45-B1C7-1D58448986E5}"/>
                </a:ext>
              </a:extLst>
            </p:cNvPr>
            <p:cNvSpPr/>
            <p:nvPr/>
          </p:nvSpPr>
          <p:spPr>
            <a:xfrm rot="16200000">
              <a:off x="588267" y="5148173"/>
              <a:ext cx="548829" cy="501041"/>
            </a:xfrm>
            <a:prstGeom prst="pie">
              <a:avLst>
                <a:gd name="adj1" fmla="val 0"/>
                <a:gd name="adj2" fmla="val 5214361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65BBCF36-A023-7F47-961B-5469CF68B85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 flipV="1">
              <a:off x="1540967" y="3765028"/>
              <a:ext cx="1516" cy="1598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5" name="Picture 9" descr="/Users/parkman/Library/Group Containers/UBF8T346G9.Office/ConnectorClipboard/image16250447522810.png">
            <a:extLst>
              <a:ext uri="{FF2B5EF4-FFF2-40B4-BE49-F238E27FC236}">
                <a16:creationId xmlns:a16="http://schemas.microsoft.com/office/drawing/2014/main" id="{79808287-79CE-4A42-9A1C-EAE83703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57" y="3094894"/>
            <a:ext cx="2937265" cy="17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/Users/parkman/Library/Group Containers/UBF8T346G9.Office/ConnectorClipboard/image16250447674970.png">
            <a:extLst>
              <a:ext uri="{FF2B5EF4-FFF2-40B4-BE49-F238E27FC236}">
                <a16:creationId xmlns:a16="http://schemas.microsoft.com/office/drawing/2014/main" id="{D2939106-50C1-724D-A718-FF5904380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754" y="4837999"/>
            <a:ext cx="2679945" cy="20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53B8C2B-4F00-DB4A-B4EA-5299D634896F}"/>
              </a:ext>
            </a:extLst>
          </p:cNvPr>
          <p:cNvSpPr txBox="1"/>
          <p:nvPr/>
        </p:nvSpPr>
        <p:spPr>
          <a:xfrm>
            <a:off x="9756543" y="250988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stagger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A468080-2555-CD4D-9B6E-CB4871E73C4F}"/>
              </a:ext>
            </a:extLst>
          </p:cNvPr>
          <p:cNvCxnSpPr>
            <a:cxnSpLocks/>
          </p:cNvCxnSpPr>
          <p:nvPr/>
        </p:nvCxnSpPr>
        <p:spPr>
          <a:xfrm flipV="1">
            <a:off x="6096000" y="4588846"/>
            <a:ext cx="3584713" cy="48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9EA4666-806E-E64C-AFA6-B5548EE297E1}"/>
              </a:ext>
            </a:extLst>
          </p:cNvPr>
          <p:cNvCxnSpPr>
            <a:cxnSpLocks/>
            <a:endCxn id="4106" idx="1"/>
          </p:cNvCxnSpPr>
          <p:nvPr/>
        </p:nvCxnSpPr>
        <p:spPr>
          <a:xfrm flipV="1">
            <a:off x="6214197" y="5842979"/>
            <a:ext cx="704557" cy="140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2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F7362F1-150C-C84B-8814-75E70DBBF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对称性生成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900066-8C30-1A4E-BE97-3404B38C95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39D3AF-6278-2B41-84A2-8C37567845E1}"/>
              </a:ext>
            </a:extLst>
          </p:cNvPr>
          <p:cNvGrpSpPr/>
          <p:nvPr/>
        </p:nvGrpSpPr>
        <p:grpSpPr>
          <a:xfrm>
            <a:off x="574535" y="968400"/>
            <a:ext cx="2082621" cy="1080773"/>
            <a:chOff x="679732" y="1324121"/>
            <a:chExt cx="2082621" cy="108077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BCD77BD-5D7B-3842-AC33-88FFFA6DFE3A}"/>
                </a:ext>
              </a:extLst>
            </p:cNvPr>
            <p:cNvSpPr txBox="1"/>
            <p:nvPr/>
          </p:nvSpPr>
          <p:spPr>
            <a:xfrm>
              <a:off x="679732" y="2035562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H = </a:t>
              </a:r>
              <a:r>
                <a:rPr kumimoji="1" lang="el-GR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Σ</a:t>
              </a:r>
              <a:r>
                <a:rPr kumimoji="1" lang="en-US" altLang="zh-CN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HcoeL</a:t>
              </a:r>
              <a:r>
                <a:rPr kumimoji="1" lang="en-US" altLang="zh-CN" baseline="-25000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i</a:t>
              </a:r>
              <a:r>
                <a:rPr kumimoji="1" lang="en-US" altLang="zh-CN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</a:t>
              </a:r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* f</a:t>
              </a:r>
              <a:r>
                <a:rPr kumimoji="1" lang="en-US" altLang="zh-CN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i</a:t>
              </a:r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(k)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1FF1CB-C323-C743-B590-CACBA3683660}"/>
                </a:ext>
              </a:extLst>
            </p:cNvPr>
            <p:cNvSpPr txBox="1"/>
            <p:nvPr/>
          </p:nvSpPr>
          <p:spPr>
            <a:xfrm>
              <a:off x="679732" y="1324121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Oper</a:t>
              </a:r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: U R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618CE7A-2F1C-5243-9BF5-3753C615020C}"/>
                </a:ext>
              </a:extLst>
            </p:cNvPr>
            <p:cNvCxnSpPr/>
            <p:nvPr/>
          </p:nvCxnSpPr>
          <p:spPr>
            <a:xfrm>
              <a:off x="1513211" y="1594131"/>
              <a:ext cx="0" cy="44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E4700B2B-D59B-CA4B-977A-D98D30A011A9}"/>
                </a:ext>
              </a:extLst>
            </p:cNvPr>
            <p:cNvCxnSpPr>
              <a:cxnSpLocks/>
            </p:cNvCxnSpPr>
            <p:nvPr/>
          </p:nvCxnSpPr>
          <p:spPr>
            <a:xfrm>
              <a:off x="1762721" y="1594131"/>
              <a:ext cx="656798" cy="441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B59E855-BF6C-3E44-9B5E-FC6F798A64F6}"/>
              </a:ext>
            </a:extLst>
          </p:cNvPr>
          <p:cNvSpPr/>
          <p:nvPr/>
        </p:nvSpPr>
        <p:spPr>
          <a:xfrm>
            <a:off x="574535" y="2255606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[H,O]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22D4F2-EF82-0C4E-BFEB-90A3D1D7E1E2}"/>
              </a:ext>
            </a:extLst>
          </p:cNvPr>
          <p:cNvSpPr txBox="1"/>
          <p:nvPr/>
        </p:nvSpPr>
        <p:spPr>
          <a:xfrm>
            <a:off x="1220673" y="225560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等价于描述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 = </a:t>
            </a:r>
            <a:r>
              <a:rPr kumimoji="1" lang="el-GR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Σ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U 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HcoeL</a:t>
            </a:r>
            <a:r>
              <a:rPr kumimoji="1" lang="en-US" altLang="zh-CN" baseline="-25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i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U</a:t>
            </a:r>
            <a:r>
              <a:rPr kumimoji="1" lang="en-US" altLang="zh-CN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-1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f</a:t>
            </a:r>
            <a:r>
              <a:rPr kumimoji="1" lang="en-US" altLang="zh-CN" baseline="-25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i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(R</a:t>
            </a:r>
            <a:r>
              <a:rPr kumimoji="1" lang="en-US" altLang="zh-CN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-1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k)</a:t>
            </a:r>
            <a:endParaRPr kumimoji="1" lang="zh-CN" altLang="en-US" baseline="30000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C34C9C-1C01-A144-8362-08EB5B22BD94}"/>
              </a:ext>
            </a:extLst>
          </p:cNvPr>
          <p:cNvSpPr txBox="1"/>
          <p:nvPr/>
        </p:nvSpPr>
        <p:spPr>
          <a:xfrm>
            <a:off x="2689675" y="19169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实际操作中是先后顺序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755651-4E64-2045-84F8-BB9282D28F55}"/>
              </a:ext>
            </a:extLst>
          </p:cNvPr>
          <p:cNvSpPr txBox="1"/>
          <p:nvPr/>
        </p:nvSpPr>
        <p:spPr>
          <a:xfrm>
            <a:off x="509370" y="2646705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1.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声明与初始化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200735-2BFF-2245-A957-90813613E36B}"/>
              </a:ext>
            </a:extLst>
          </p:cNvPr>
          <p:cNvSpPr/>
          <p:nvPr/>
        </p:nvSpPr>
        <p:spPr>
          <a:xfrm>
            <a:off x="766812" y="2963603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Graphene  = </a:t>
            </a:r>
            <a:r>
              <a:rPr lang="en-US" altLang="zh-CN" dirty="0" err="1">
                <a:latin typeface="Courier" pitchFamily="2" charset="0"/>
              </a:rPr>
              <a:t>Htrig</a:t>
            </a:r>
            <a:r>
              <a:rPr lang="en-US" altLang="zh-CN" dirty="0">
                <a:latin typeface="Courier" pitchFamily="2" charset="0"/>
              </a:rPr>
              <a:t>(2);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2E18A6-0840-864E-B03D-E681ED2AA991}"/>
              </a:ext>
            </a:extLst>
          </p:cNvPr>
          <p:cNvSpPr txBox="1"/>
          <p:nvPr/>
        </p:nvSpPr>
        <p:spPr>
          <a:xfrm>
            <a:off x="509369" y="330867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高精度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POSCAR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导入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D74C74-DE22-AA4C-A2A4-F38FCB710F67}"/>
              </a:ext>
            </a:extLst>
          </p:cNvPr>
          <p:cNvSpPr/>
          <p:nvPr/>
        </p:nvSpPr>
        <p:spPr>
          <a:xfrm>
            <a:off x="766812" y="3625575"/>
            <a:ext cx="418255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Graphene = 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'POSCAR'</a:t>
            </a:r>
            <a:r>
              <a:rPr lang="en-US" altLang="zh-CN" dirty="0">
                <a:latin typeface="Courier" pitchFamily="2" charset="0"/>
              </a:rPr>
              <a:t>&gt;Graphene;</a:t>
            </a:r>
          </a:p>
          <a:p>
            <a:r>
              <a:rPr lang="en-US" altLang="zh-CN" dirty="0" err="1"/>
              <a:t>Graphene.Rm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Graphene.orbL</a:t>
            </a:r>
            <a:endParaRPr lang="en-US" altLang="zh-CN" dirty="0"/>
          </a:p>
          <a:p>
            <a:endParaRPr lang="en-US" altLang="zh-CN" dirty="0">
              <a:effectLst/>
              <a:latin typeface="Courier" pitchFamily="2" charset="0"/>
            </a:endParaRPr>
          </a:p>
        </p:txBody>
      </p:sp>
      <p:pic>
        <p:nvPicPr>
          <p:cNvPr id="5122" name="Picture 2" descr="/Users/parkman/Library/Group Containers/UBF8T346G9.Office/ConnectorClipboard/image16250457708750.png">
            <a:extLst>
              <a:ext uri="{FF2B5EF4-FFF2-40B4-BE49-F238E27FC236}">
                <a16:creationId xmlns:a16="http://schemas.microsoft.com/office/drawing/2014/main" id="{B4DCC1DD-7EE9-F543-AA8E-FDAE5A6E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70" y="4023083"/>
            <a:ext cx="13843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/Users/parkman/Library/Group Containers/UBF8T346G9.Office/ConnectorClipboard/image16250458194270.png">
            <a:extLst>
              <a:ext uri="{FF2B5EF4-FFF2-40B4-BE49-F238E27FC236}">
                <a16:creationId xmlns:a16="http://schemas.microsoft.com/office/drawing/2014/main" id="{EC86155B-4674-5841-9CAC-0C348F78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278" y="5132825"/>
            <a:ext cx="9652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405B6A7-B1AF-6B48-9E66-CE93863698C6}"/>
              </a:ext>
            </a:extLst>
          </p:cNvPr>
          <p:cNvSpPr/>
          <p:nvPr/>
        </p:nvSpPr>
        <p:spPr>
          <a:xfrm>
            <a:off x="5438446" y="1907540"/>
            <a:ext cx="556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Graphene</a:t>
            </a:r>
            <a:r>
              <a:rPr lang="zh-CN" altLang="en-US" dirty="0">
                <a:latin typeface="Courier" pitchFamily="2" charset="0"/>
              </a:rPr>
              <a:t> </a:t>
            </a:r>
            <a:r>
              <a:rPr lang="en-US" altLang="zh-CN" dirty="0">
                <a:latin typeface="Courier" pitchFamily="2" charset="0"/>
              </a:rPr>
              <a:t>= </a:t>
            </a:r>
            <a:r>
              <a:rPr lang="en-US" altLang="zh-CN" dirty="0" err="1">
                <a:latin typeface="Courier" pitchFamily="2" charset="0"/>
              </a:rPr>
              <a:t>Graphene.nn</a:t>
            </a:r>
            <a:r>
              <a:rPr lang="en-US" altLang="zh-CN" dirty="0">
                <a:latin typeface="Courier" pitchFamily="2" charset="0"/>
              </a:rPr>
              <a:t>([1,1,0],4,1.15);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B328CA-DBF6-7E41-97AF-D5A0603BDE47}"/>
              </a:ext>
            </a:extLst>
          </p:cNvPr>
          <p:cNvSpPr txBox="1"/>
          <p:nvPr/>
        </p:nvSpPr>
        <p:spPr>
          <a:xfrm>
            <a:off x="5215962" y="159839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3.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搜索最近邻关系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AB47F6-79F0-D945-92F2-D17ED04772DA}"/>
              </a:ext>
            </a:extLst>
          </p:cNvPr>
          <p:cNvSpPr/>
          <p:nvPr/>
        </p:nvSpPr>
        <p:spPr>
          <a:xfrm>
            <a:off x="8323930" y="1726007"/>
            <a:ext cx="26451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Helvetica" pitchFamily="2" charset="0"/>
              </a:rPr>
              <a:t>search_range,Accuracy,Rlength_cut</a:t>
            </a:r>
            <a:endParaRPr lang="en-US" altLang="zh-CN" sz="1200" dirty="0">
              <a:effectLst/>
              <a:latin typeface="Helvetica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35157D-3E7D-9D41-8482-083C237370C7}"/>
              </a:ext>
            </a:extLst>
          </p:cNvPr>
          <p:cNvSpPr txBox="1"/>
          <p:nvPr/>
        </p:nvSpPr>
        <p:spPr>
          <a:xfrm>
            <a:off x="5215184" y="224963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生成 初始化模型 取最近邻 取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onsite mode</a:t>
            </a:r>
          </a:p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586123-624C-5C40-945F-B2D7A1DAA6CB}"/>
              </a:ext>
            </a:extLst>
          </p:cNvPr>
          <p:cNvSpPr/>
          <p:nvPr/>
        </p:nvSpPr>
        <p:spPr>
          <a:xfrm>
            <a:off x="5438446" y="2586020"/>
            <a:ext cx="6091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ourier" pitchFamily="2" charset="0"/>
              </a:rPr>
              <a:t>Graphene = </a:t>
            </a:r>
            <a:r>
              <a:rPr lang="en-US" altLang="zh-CN" sz="1400" dirty="0" err="1">
                <a:latin typeface="Courier" pitchFamily="2" charset="0"/>
              </a:rPr>
              <a:t>Graphene.init</a:t>
            </a:r>
            <a:r>
              <a:rPr lang="en-US" altLang="zh-CN" sz="1400" dirty="0">
                <a:latin typeface="Courier" pitchFamily="2" charset="0"/>
              </a:rPr>
              <a:t>(</a:t>
            </a:r>
            <a:r>
              <a:rPr lang="en-US" altLang="zh-CN" sz="1400" dirty="0">
                <a:solidFill>
                  <a:srgbClr val="AA04F9"/>
                </a:solidFill>
                <a:latin typeface="Courier" pitchFamily="2" charset="0"/>
              </a:rPr>
              <a:t>'level_cut'</a:t>
            </a:r>
            <a:r>
              <a:rPr lang="en-US" altLang="zh-CN" sz="1400" dirty="0">
                <a:latin typeface="Courier" pitchFamily="2" charset="0"/>
              </a:rPr>
              <a:t>,1,</a:t>
            </a:r>
            <a:r>
              <a:rPr lang="en-US" altLang="zh-CN" sz="1400" dirty="0">
                <a:solidFill>
                  <a:srgbClr val="AA04F9"/>
                </a:solidFill>
                <a:latin typeface="Courier" pitchFamily="2" charset="0"/>
              </a:rPr>
              <a:t>"onsite_mode"</a:t>
            </a:r>
            <a:r>
              <a:rPr lang="en-US" altLang="zh-CN" sz="1400" dirty="0">
                <a:latin typeface="Courier" pitchFamily="2" charset="0"/>
              </a:rPr>
              <a:t>,1)</a:t>
            </a:r>
          </a:p>
        </p:txBody>
      </p:sp>
      <p:pic>
        <p:nvPicPr>
          <p:cNvPr id="5126" name="Picture 6" descr="/Users/parkman/Library/Group Containers/UBF8T346G9.Office/ConnectorClipboard/image16250463893660.png">
            <a:extLst>
              <a:ext uri="{FF2B5EF4-FFF2-40B4-BE49-F238E27FC236}">
                <a16:creationId xmlns:a16="http://schemas.microsoft.com/office/drawing/2014/main" id="{46319E13-E66F-F74C-9A58-5C14A89E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46" y="3080239"/>
            <a:ext cx="5372652" cy="6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FB605AD-80CF-7048-AB3D-F58C39E0D739}"/>
              </a:ext>
            </a:extLst>
          </p:cNvPr>
          <p:cNvSpPr txBox="1"/>
          <p:nvPr/>
        </p:nvSpPr>
        <p:spPr>
          <a:xfrm>
            <a:off x="10811098" y="324433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H(:,1)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第一列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23DED5-0F42-8845-A759-29286CAF2C4B}"/>
              </a:ext>
            </a:extLst>
          </p:cNvPr>
          <p:cNvSpPr txBox="1"/>
          <p:nvPr/>
        </p:nvSpPr>
        <p:spPr>
          <a:xfrm>
            <a:off x="5364904" y="472066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实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/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虚 系数 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A/B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的属性都为实数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F46EA53-E947-AF45-B0F0-C5AAA976E4C9}"/>
              </a:ext>
            </a:extLst>
          </p:cNvPr>
          <p:cNvGrpSpPr/>
          <p:nvPr/>
        </p:nvGrpSpPr>
        <p:grpSpPr>
          <a:xfrm>
            <a:off x="5571570" y="3912113"/>
            <a:ext cx="1912063" cy="807497"/>
            <a:chOff x="6775547" y="4092918"/>
            <a:chExt cx="1912063" cy="80749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CDF1CD5-489C-0842-9EE2-698A98A4EF66}"/>
                </a:ext>
              </a:extLst>
            </p:cNvPr>
            <p:cNvSpPr txBox="1"/>
            <p:nvPr/>
          </p:nvSpPr>
          <p:spPr>
            <a:xfrm>
              <a:off x="6775547" y="4269473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8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A/B</a:t>
              </a:r>
              <a:endParaRPr kumimoji="1" lang="zh-CN" altLang="en-US" sz="28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2C84B23-BFF1-D145-9764-869BACA6E60C}"/>
                </a:ext>
              </a:extLst>
            </p:cNvPr>
            <p:cNvSpPr txBox="1"/>
            <p:nvPr/>
          </p:nvSpPr>
          <p:spPr>
            <a:xfrm>
              <a:off x="7366414" y="4531083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i,j,</a:t>
              </a:r>
              <a:r>
                <a:rPr kumimoji="1" lang="en-US" altLang="zh-CN" u="sng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level_cut</a:t>
              </a:r>
              <a:endParaRPr kumimoji="1" lang="zh-CN" altLang="en-US" u="sng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A47C362-53A3-864C-934A-3C16C31273E3}"/>
                </a:ext>
              </a:extLst>
            </p:cNvPr>
            <p:cNvSpPr txBox="1"/>
            <p:nvPr/>
          </p:nvSpPr>
          <p:spPr>
            <a:xfrm>
              <a:off x="7435545" y="4092918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Rx,Ry,Rz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58B50C8-2D73-934E-8A21-2FED9B719560}"/>
              </a:ext>
            </a:extLst>
          </p:cNvPr>
          <p:cNvSpPr txBox="1"/>
          <p:nvPr/>
        </p:nvSpPr>
        <p:spPr>
          <a:xfrm>
            <a:off x="7540799" y="4054252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e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i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(Rm*[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Rx,Ry,Rz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]+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t_i-t_j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)·[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sz="2800" baseline="30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k_z</a:t>
            </a:r>
            <a:r>
              <a:rPr kumimoji="1" lang="en-US" altLang="zh-CN" sz="2800" baseline="30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]</a:t>
            </a:r>
            <a:endParaRPr kumimoji="1" lang="zh-CN" altLang="en-US" sz="2800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8A2F010-2D5E-D74C-B2D5-1ADA75ECFD12}"/>
              </a:ext>
            </a:extLst>
          </p:cNvPr>
          <p:cNvSpPr/>
          <p:nvPr/>
        </p:nvSpPr>
        <p:spPr>
          <a:xfrm>
            <a:off x="5215184" y="3836504"/>
            <a:ext cx="6698520" cy="163664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9D970A-314D-D64B-BEFA-E42F0339D286}"/>
              </a:ext>
            </a:extLst>
          </p:cNvPr>
          <p:cNvSpPr txBox="1"/>
          <p:nvPr/>
        </p:nvSpPr>
        <p:spPr>
          <a:xfrm>
            <a:off x="7905996" y="4687832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初始化为绝对坐标的布洛赫形式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9CCE987-852A-A943-8A0B-3F0D7A98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32" y="5656900"/>
            <a:ext cx="4094766" cy="942159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020FADA-1769-8B4F-B851-A634C9A4A662}"/>
              </a:ext>
            </a:extLst>
          </p:cNvPr>
          <p:cNvSpPr/>
          <p:nvPr/>
        </p:nvSpPr>
        <p:spPr>
          <a:xfrm>
            <a:off x="5614049" y="5943313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{f</a:t>
            </a:r>
            <a:r>
              <a:rPr kumimoji="1" lang="en-US" altLang="zh-CN" baseline="-25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i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(k)}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62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7CDC1-9C4E-F540-AC1E-80D7DCCDF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Graphene</a:t>
            </a:r>
            <a:endParaRPr kumimoji="1" lang="zh-CN" altLang="en-US" dirty="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D487726-FCC2-314D-90CD-744F2B1E2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对称性生成</a:t>
            </a:r>
            <a:r>
              <a:rPr kumimoji="1" lang="en-US" altLang="zh-CN" dirty="0"/>
              <a:t>TB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2EF9BD-6931-C848-B0D5-E428BD1AA91C}"/>
              </a:ext>
            </a:extLst>
          </p:cNvPr>
          <p:cNvSpPr txBox="1"/>
          <p:nvPr/>
        </p:nvSpPr>
        <p:spPr>
          <a:xfrm>
            <a:off x="436483" y="159978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给出生成元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D86E9-893C-5C43-BD2C-137463C17873}"/>
              </a:ext>
            </a:extLst>
          </p:cNvPr>
          <p:cNvSpPr/>
          <p:nvPr/>
        </p:nvSpPr>
        <p:spPr>
          <a:xfrm>
            <a:off x="503583" y="1969115"/>
            <a:ext cx="5420139" cy="738664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C3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Oper.rotation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(2/3,nan,false,eye(2))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Tr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Oper.time_reversal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(2,diag([1 1]))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Chiral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Oper.chiral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(2,diag([1,-1]))</a:t>
            </a:r>
            <a:endParaRPr lang="en-US" altLang="zh-CN" sz="14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41CF92-79A4-5D49-BCE4-14A779322E99}"/>
              </a:ext>
            </a:extLst>
          </p:cNvPr>
          <p:cNvGrpSpPr/>
          <p:nvPr/>
        </p:nvGrpSpPr>
        <p:grpSpPr>
          <a:xfrm>
            <a:off x="505442" y="2812918"/>
            <a:ext cx="5367407" cy="1353743"/>
            <a:chOff x="505442" y="2811976"/>
            <a:chExt cx="6131758" cy="15465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38C1272-C47C-2944-9645-02C155E1B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42" y="2819544"/>
              <a:ext cx="2021792" cy="153138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78A55AA-FD26-A64B-A332-4F5D7908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4212" y="2811976"/>
              <a:ext cx="2025097" cy="154617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68E5318-9B52-9E46-8EBC-D76F720C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2093" y="2819544"/>
              <a:ext cx="2035107" cy="153895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FF1692F8-D058-944F-A94D-21F395B39265}"/>
              </a:ext>
            </a:extLst>
          </p:cNvPr>
          <p:cNvSpPr/>
          <p:nvPr/>
        </p:nvSpPr>
        <p:spPr>
          <a:xfrm>
            <a:off x="555753" y="4530152"/>
            <a:ext cx="4373313" cy="523220"/>
          </a:xfrm>
          <a:prstGeom prst="rect">
            <a:avLst/>
          </a:prstGeom>
          <a:solidFill>
            <a:schemeClr val="bg1">
              <a:lumMod val="85000"/>
              <a:alpha val="9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Groups = </a:t>
            </a:r>
            <a:r>
              <a:rPr lang="en-US" altLang="zh-C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Oper.generate_group</a:t>
            </a:r>
            <a:r>
              <a:rPr lang="en-US" altLang="zh-CN" sz="1400" dirty="0">
                <a:solidFill>
                  <a:srgbClr val="000000"/>
                </a:solidFill>
                <a:latin typeface="Menlo" panose="020B0609030804020204" pitchFamily="49" charset="0"/>
              </a:rPr>
              <a:t>([C3,Tr,Chiral])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8A0B2F-7CC1-0B4C-9E2D-A0D63DF76B1B}"/>
              </a:ext>
            </a:extLst>
          </p:cNvPr>
          <p:cNvSpPr txBox="1"/>
          <p:nvPr/>
        </p:nvSpPr>
        <p:spPr>
          <a:xfrm>
            <a:off x="395831" y="422371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生成对称群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D14E89-B189-2E42-88D8-86AB06002E9E}"/>
              </a:ext>
            </a:extLst>
          </p:cNvPr>
          <p:cNvSpPr/>
          <p:nvPr/>
        </p:nvSpPr>
        <p:spPr>
          <a:xfrm>
            <a:off x="555753" y="5008056"/>
            <a:ext cx="226612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Groups = </a:t>
            </a:r>
          </a:p>
          <a:p>
            <a:endParaRPr lang="zh-CN" altLang="en-US" sz="1100" dirty="0"/>
          </a:p>
          <a:p>
            <a:r>
              <a:rPr lang="zh-CN" altLang="en-US" sz="1100" dirty="0"/>
              <a:t>  1 : 1</a:t>
            </a:r>
          </a:p>
          <a:p>
            <a:r>
              <a:rPr lang="zh-CN" altLang="en-US" sz="1100" dirty="0"/>
              <a:t>  2 : R((2*pi)/3)</a:t>
            </a:r>
          </a:p>
          <a:p>
            <a:r>
              <a:rPr lang="zh-CN" altLang="en-US" sz="1100" dirty="0"/>
              <a:t>  3 : R(-(2*pi)/3)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48FA2F-484A-5141-933B-1D126C02A4B0}"/>
              </a:ext>
            </a:extLst>
          </p:cNvPr>
          <p:cNvSpPr/>
          <p:nvPr/>
        </p:nvSpPr>
        <p:spPr>
          <a:xfrm>
            <a:off x="1688814" y="5346611"/>
            <a:ext cx="14179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 4 : C C</a:t>
            </a:r>
          </a:p>
          <a:p>
            <a:r>
              <a:rPr lang="zh-CN" altLang="en-US" sz="1100" dirty="0"/>
              <a:t>  5 : R((2*pi)/3) C</a:t>
            </a:r>
          </a:p>
          <a:p>
            <a:r>
              <a:rPr lang="zh-CN" altLang="en-US" sz="1100" dirty="0"/>
              <a:t>  6 : R(-(2*pi)/3) C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CE5571-BC6D-6B46-AB48-6E945DC88C28}"/>
              </a:ext>
            </a:extLst>
          </p:cNvPr>
          <p:cNvSpPr/>
          <p:nvPr/>
        </p:nvSpPr>
        <p:spPr>
          <a:xfrm>
            <a:off x="2895599" y="5332755"/>
            <a:ext cx="12788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 7 : T T</a:t>
            </a:r>
          </a:p>
          <a:p>
            <a:r>
              <a:rPr lang="zh-CN" altLang="en-US" sz="1100" dirty="0"/>
              <a:t>  8 : R((2*pi)/3) T</a:t>
            </a:r>
          </a:p>
          <a:p>
            <a:r>
              <a:rPr lang="zh-CN" altLang="en-US" sz="1100" dirty="0"/>
              <a:t>  9 : R(-(2*pi)/3) T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52E418-ACFD-8F4A-B372-3185174A011D}"/>
              </a:ext>
            </a:extLst>
          </p:cNvPr>
          <p:cNvSpPr/>
          <p:nvPr/>
        </p:nvSpPr>
        <p:spPr>
          <a:xfrm>
            <a:off x="4174435" y="5311121"/>
            <a:ext cx="14179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10 : P P</a:t>
            </a:r>
          </a:p>
          <a:p>
            <a:r>
              <a:rPr lang="zh-CN" altLang="en-US" sz="1100" dirty="0"/>
              <a:t> 11 : R((2*pi)/3) P</a:t>
            </a:r>
          </a:p>
          <a:p>
            <a:r>
              <a:rPr lang="zh-CN" altLang="en-US" sz="1100" dirty="0"/>
              <a:t> 12 : R(-(2*pi)/3) P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0C3C41-CD38-E640-AA67-7A3C67C15DDD}"/>
              </a:ext>
            </a:extLst>
          </p:cNvPr>
          <p:cNvSpPr txBox="1"/>
          <p:nvPr/>
        </p:nvSpPr>
        <p:spPr>
          <a:xfrm>
            <a:off x="6259918" y="159978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7.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施加对称性</a:t>
            </a:r>
          </a:p>
        </p:txBody>
      </p:sp>
      <p:pic>
        <p:nvPicPr>
          <p:cNvPr id="20" name="Picture 6" descr="/Users/parkman/Library/Group Containers/UBF8T346G9.Office/ConnectorClipboard/image16250463893660.png">
            <a:extLst>
              <a:ext uri="{FF2B5EF4-FFF2-40B4-BE49-F238E27FC236}">
                <a16:creationId xmlns:a16="http://schemas.microsoft.com/office/drawing/2014/main" id="{6DC79965-0A18-AA4E-BF83-1FDB881C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26" y="2237633"/>
            <a:ext cx="5372652" cy="6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1310EDF-2626-E542-AF27-7D41F010E4A1}"/>
              </a:ext>
            </a:extLst>
          </p:cNvPr>
          <p:cNvSpPr txBox="1"/>
          <p:nvPr/>
        </p:nvSpPr>
        <p:spPr>
          <a:xfrm>
            <a:off x="10393938" y="3178195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H(:,1)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第一列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42DEDC3-8028-E042-905B-EB4E6B307FF8}"/>
              </a:ext>
            </a:extLst>
          </p:cNvPr>
          <p:cNvCxnSpPr>
            <a:cxnSpLocks/>
          </p:cNvCxnSpPr>
          <p:nvPr/>
        </p:nvCxnSpPr>
        <p:spPr>
          <a:xfrm>
            <a:off x="8829452" y="2944143"/>
            <a:ext cx="0" cy="105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/Users/parkman/Library/Group Containers/UBF8T346G9.Office/ConnectorClipboard/image16250479859090.png">
            <a:extLst>
              <a:ext uri="{FF2B5EF4-FFF2-40B4-BE49-F238E27FC236}">
                <a16:creationId xmlns:a16="http://schemas.microsoft.com/office/drawing/2014/main" id="{70A56796-AE5D-9A46-B872-831160727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18" y="4234763"/>
            <a:ext cx="48387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A36C027-3E60-8041-B319-C7914B21FF49}"/>
              </a:ext>
            </a:extLst>
          </p:cNvPr>
          <p:cNvSpPr txBox="1"/>
          <p:nvPr/>
        </p:nvSpPr>
        <p:spPr>
          <a:xfrm>
            <a:off x="7735844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对称化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B38D1B-905D-F047-9206-1225794C56A6}"/>
              </a:ext>
            </a:extLst>
          </p:cNvPr>
          <p:cNvSpPr txBox="1"/>
          <p:nvPr/>
        </p:nvSpPr>
        <p:spPr>
          <a:xfrm flipH="1">
            <a:off x="6259918" y="5312177"/>
            <a:ext cx="444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onsite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项清掉 违反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chiral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虚数项被清掉 违反时间反演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三个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hopping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相同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C3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pic>
        <p:nvPicPr>
          <p:cNvPr id="6147" name="Picture 3" descr="/Users/parkman/Library/Group Containers/UBF8T346G9.Office/ConnectorClipboard/image16250481378900.png">
            <a:extLst>
              <a:ext uri="{FF2B5EF4-FFF2-40B4-BE49-F238E27FC236}">
                <a16:creationId xmlns:a16="http://schemas.microsoft.com/office/drawing/2014/main" id="{826378F7-72C2-FE4C-8A3B-C4DEF2990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16" y="5216935"/>
            <a:ext cx="2082984" cy="15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3146FC0-2723-C14D-BFE1-1DB4685116CF}"/>
              </a:ext>
            </a:extLst>
          </p:cNvPr>
          <p:cNvSpPr txBox="1"/>
          <p:nvPr/>
        </p:nvSpPr>
        <p:spPr>
          <a:xfrm>
            <a:off x="9534940" y="61991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A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=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1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9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3D1719-9078-204A-81A9-87F88913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对称化</a:t>
            </a:r>
            <a:r>
              <a:rPr kumimoji="1" lang="en-US" altLang="zh-CN" dirty="0"/>
              <a:t>TB-</a:t>
            </a:r>
            <a:r>
              <a:rPr kumimoji="1" lang="zh-CN" altLang="en-US" dirty="0"/>
              <a:t>产生</a:t>
            </a:r>
            <a:r>
              <a:rPr kumimoji="1" lang="en-US" altLang="zh-CN" dirty="0" err="1"/>
              <a:t>KaneMele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8360B8-AECB-5F4C-87D5-D00FCA55D0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waiting</a:t>
            </a:r>
            <a:endParaRPr kumimoji="1" lang="zh-CN" altLang="en-US" dirty="0"/>
          </a:p>
        </p:txBody>
      </p:sp>
      <p:pic>
        <p:nvPicPr>
          <p:cNvPr id="8194" name="Picture 2" descr="/Users/parkman/Library/Group Containers/UBF8T346G9.Office/ConnectorClipboard/image16250630657610.png">
            <a:extLst>
              <a:ext uri="{FF2B5EF4-FFF2-40B4-BE49-F238E27FC236}">
                <a16:creationId xmlns:a16="http://schemas.microsoft.com/office/drawing/2014/main" id="{91835D84-9FE5-CE4E-BDFE-5915E681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" y="1245247"/>
            <a:ext cx="45466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B62D1A-AAC0-E144-BF8D-8DD2FF972C2A}"/>
              </a:ext>
            </a:extLst>
          </p:cNvPr>
          <p:cNvSpPr txBox="1"/>
          <p:nvPr/>
        </p:nvSpPr>
        <p:spPr>
          <a:xfrm flipH="1">
            <a:off x="5656520" y="1573619"/>
            <a:ext cx="38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在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chiral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的情况下，已经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587865-D7C9-AE41-B6AF-9382257DCED2}"/>
              </a:ext>
            </a:extLst>
          </p:cNvPr>
          <p:cNvSpPr txBox="1"/>
          <p:nvPr/>
        </p:nvSpPr>
        <p:spPr>
          <a:xfrm>
            <a:off x="389861" y="815664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已知的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KaneMele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6B939B-AEF6-CF44-B45F-1EFEB4F1F545}"/>
              </a:ext>
            </a:extLst>
          </p:cNvPr>
          <p:cNvSpPr/>
          <p:nvPr/>
        </p:nvSpPr>
        <p:spPr>
          <a:xfrm>
            <a:off x="5752030" y="5917815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还需要进一步完善！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92839E-EBDA-904C-8C06-998D259847CF}"/>
              </a:ext>
            </a:extLst>
          </p:cNvPr>
          <p:cNvSpPr txBox="1"/>
          <p:nvPr/>
        </p:nvSpPr>
        <p:spPr>
          <a:xfrm>
            <a:off x="5667308" y="2007783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Tr,C3,P,Mx,My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pic>
        <p:nvPicPr>
          <p:cNvPr id="1026" name="Picture 2" descr="/Users/parkman/Library/Group Containers/UBF8T346G9.Office/ConnectorClipboard/image16256319483410.png">
            <a:extLst>
              <a:ext uri="{FF2B5EF4-FFF2-40B4-BE49-F238E27FC236}">
                <a16:creationId xmlns:a16="http://schemas.microsoft.com/office/drawing/2014/main" id="{4DF5E147-C6B3-CA41-8E7E-CA2474209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30"/>
          <a:stretch/>
        </p:blipFill>
        <p:spPr bwMode="auto">
          <a:xfrm>
            <a:off x="5106954" y="2605581"/>
            <a:ext cx="6851650" cy="260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B5EE76F-FF47-5649-B128-3CC2DF3436A5}"/>
              </a:ext>
            </a:extLst>
          </p:cNvPr>
          <p:cNvSpPr/>
          <p:nvPr/>
        </p:nvSpPr>
        <p:spPr>
          <a:xfrm>
            <a:off x="5181600" y="2917371"/>
            <a:ext cx="2077811" cy="304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803BC8-21FF-CA40-BAEB-3BAF75699F19}"/>
              </a:ext>
            </a:extLst>
          </p:cNvPr>
          <p:cNvSpPr/>
          <p:nvPr/>
        </p:nvSpPr>
        <p:spPr>
          <a:xfrm>
            <a:off x="7259411" y="2578835"/>
            <a:ext cx="2231918" cy="3385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73D341-43E4-D64D-BD63-DDE6E4EFA990}"/>
              </a:ext>
            </a:extLst>
          </p:cNvPr>
          <p:cNvSpPr/>
          <p:nvPr/>
        </p:nvSpPr>
        <p:spPr>
          <a:xfrm>
            <a:off x="5106954" y="3580001"/>
            <a:ext cx="2520303" cy="434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325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40B831-AE64-054F-9B11-737536FCC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后续发展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C79BA8-964B-2745-9557-BADBD4D3E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F5D7E-B700-C144-A743-F854264F39D7}"/>
              </a:ext>
            </a:extLst>
          </p:cNvPr>
          <p:cNvSpPr txBox="1"/>
          <p:nvPr/>
        </p:nvSpPr>
        <p:spPr>
          <a:xfrm flipH="1">
            <a:off x="2094259" y="2009909"/>
            <a:ext cx="7588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Htrig2HR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对称性分析的完善 和 加速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76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9D6989-7000-104E-90D5-283A8943B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89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6145E2-A3B4-3A47-999F-EC29F2332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F4F0D-AFE2-364B-A808-5E2303335C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6BDE52B-058E-EF4D-B1F6-D3A02BB46EB4}"/>
                  </a:ext>
                </a:extLst>
              </p:cNvPr>
              <p:cNvSpPr txBox="1"/>
              <p:nvPr/>
            </p:nvSpPr>
            <p:spPr>
              <a:xfrm>
                <a:off x="662151" y="1708163"/>
                <a:ext cx="1064697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输入 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𝑠𝑖𝑛</m:t>
                    </m:r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  <m:r>
                      <a:rPr kumimoji="1" lang="en-US" altLang="zh-CN" sz="2400" i="1" dirty="0" err="1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𝑐𝑜𝑠</m:t>
                    </m:r>
                    <m:sSub>
                      <m:sSubPr>
                        <m:ctrlPr>
                          <a:rPr kumimoji="1" lang="en-US" altLang="zh-CN" sz="2400" i="1" dirty="0" err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2400" i="1" dirty="0" err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i="1" dirty="0" err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形式的</a:t>
                </a:r>
                <a:r>
                  <a:rPr kumimoji="1" lang="zh-CN" altLang="en-US" sz="2400" b="1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绝对坐标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的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lattice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model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借助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Gamma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矩阵类 快速输入符号化的哈密顿量，求解简单模型的解析解</a:t>
                </a:r>
                <a:endParaRPr kumimoji="1" lang="en-US" altLang="zh-CN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借助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POSCAR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KPOINTS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快捷求解 体能带信息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(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参数化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通过 离散化 非周期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2400" i="1" dirty="0" err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2400" i="1" dirty="0" err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获得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surf slab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hinge/corner 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的模型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(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参数化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)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endParaRPr kumimoji="1" lang="en-US" altLang="zh-CN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   并快速对角化求解</a:t>
                </a:r>
                <a:endParaRPr kumimoji="1" lang="en-US" altLang="zh-CN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通过 </a:t>
                </a:r>
                <a:r>
                  <a:rPr kumimoji="1" lang="en-US" altLang="zh-CN" sz="2400" dirty="0" err="1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Oper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类获取对称性支持，支持四方格子的对称性分析，</a:t>
                </a:r>
                <a:endParaRPr kumimoji="1" lang="en-US" altLang="zh-CN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通过转化三角函数基为指数基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-&gt; 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布洛赫形式的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lattice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model</a:t>
                </a:r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 </a:t>
                </a:r>
                <a:endParaRPr kumimoji="1" lang="en-US" altLang="zh-CN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r>
                  <a:rPr kumimoji="1" lang="zh-CN" altLang="en-US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    支持所有晶格的对称性分析，以及对称性生成</a:t>
                </a:r>
                <a:r>
                  <a:rPr kumimoji="1" lang="en-US" altLang="zh-CN" sz="2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TB</a:t>
                </a:r>
                <a:endParaRPr kumimoji="1" lang="zh-CN" altLang="en-US" sz="24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6BDE52B-058E-EF4D-B1F6-D3A02BB46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1" y="1708163"/>
                <a:ext cx="10646979" cy="3046988"/>
              </a:xfrm>
              <a:prstGeom prst="rect">
                <a:avLst/>
              </a:prstGeom>
              <a:blipFill>
                <a:blip r:embed="rId2"/>
                <a:stretch>
                  <a:fillRect l="-715" t="-2083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3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B70BED-7B60-7A4D-8FD2-A43B51A39B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Example: Real </a:t>
            </a:r>
            <a:r>
              <a:rPr kumimoji="1" lang="en-US" altLang="zh-CN" dirty="0" err="1"/>
              <a:t>chern</a:t>
            </a:r>
            <a:r>
              <a:rPr kumimoji="1" lang="en-US" altLang="zh-CN" dirty="0"/>
              <a:t> insulator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290B21-F848-1643-A592-E7A8C3E59BA7}"/>
              </a:ext>
            </a:extLst>
          </p:cNvPr>
          <p:cNvSpPr/>
          <p:nvPr/>
        </p:nvSpPr>
        <p:spPr>
          <a:xfrm>
            <a:off x="332065" y="1494076"/>
            <a:ext cx="290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D2D91"/>
                </a:solidFill>
                <a:latin typeface="AdvOT483a8203"/>
              </a:rPr>
              <a:t>10.1103/PhysRevX.9.021013 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6BEB40-BE2C-6848-B555-05A11BC3A065}"/>
              </a:ext>
            </a:extLst>
          </p:cNvPr>
          <p:cNvSpPr/>
          <p:nvPr/>
        </p:nvSpPr>
        <p:spPr>
          <a:xfrm>
            <a:off x="332065" y="1863408"/>
            <a:ext cx="338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D2D91"/>
                </a:solidFill>
                <a:latin typeface="AdvOT483a8203"/>
              </a:rPr>
              <a:t>10.1103/PhysRevLett.125.126403 </a:t>
            </a:r>
            <a:endParaRPr lang="en-US" altLang="zh-CN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B34495-763A-1846-B39A-F075F71875F8}"/>
              </a:ext>
            </a:extLst>
          </p:cNvPr>
          <p:cNvSpPr/>
          <p:nvPr/>
        </p:nvSpPr>
        <p:spPr>
          <a:xfrm>
            <a:off x="332064" y="1124744"/>
            <a:ext cx="338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D2D91"/>
                </a:solidFill>
                <a:latin typeface="AdvOT483a8203"/>
              </a:rPr>
              <a:t>10.1103/PhysRevLett.123.186401 </a:t>
            </a:r>
            <a:endParaRPr lang="en-US" altLang="zh-CN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909C5-DB47-3D4C-A2B5-D6A7324C438B}"/>
              </a:ext>
            </a:extLst>
          </p:cNvPr>
          <p:cNvSpPr txBox="1"/>
          <p:nvPr/>
        </p:nvSpPr>
        <p:spPr>
          <a:xfrm>
            <a:off x="3482034" y="113539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WZJ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720228-69DC-9745-A49B-4C6A9C56DE04}"/>
              </a:ext>
            </a:extLst>
          </p:cNvPr>
          <p:cNvSpPr txBox="1"/>
          <p:nvPr/>
        </p:nvSpPr>
        <p:spPr>
          <a:xfrm>
            <a:off x="3093974" y="151112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BJY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1A3368-A37C-724F-9F7A-D2072FAAED36}"/>
              </a:ext>
            </a:extLst>
          </p:cNvPr>
          <p:cNvSpPr txBox="1"/>
          <p:nvPr/>
        </p:nvSpPr>
        <p:spPr>
          <a:xfrm>
            <a:off x="3568596" y="189750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ZYX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D191FD6-5E46-E448-A46D-DCB522097F37}"/>
                  </a:ext>
                </a:extLst>
              </p:cNvPr>
              <p:cNvSpPr/>
              <p:nvPr/>
            </p:nvSpPr>
            <p:spPr>
              <a:xfrm>
                <a:off x="4567732" y="1211747"/>
                <a:ext cx="5857373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D191FD6-5E46-E448-A46D-DCB522097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732" y="1211747"/>
                <a:ext cx="5857373" cy="411010"/>
              </a:xfrm>
              <a:prstGeom prst="rect">
                <a:avLst/>
              </a:prstGeo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5597060-AC1E-0940-ACAF-6A8B75ED85BD}"/>
                  </a:ext>
                </a:extLst>
              </p:cNvPr>
              <p:cNvSpPr/>
              <p:nvPr/>
            </p:nvSpPr>
            <p:spPr>
              <a:xfrm>
                <a:off x="4932467" y="1709760"/>
                <a:ext cx="493539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5597060-AC1E-0940-ACAF-6A8B75ED8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67" y="1709760"/>
                <a:ext cx="4935390" cy="372410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AAA582B5-CF44-4644-A5FC-1AC4E15D965E}"/>
              </a:ext>
            </a:extLst>
          </p:cNvPr>
          <p:cNvSpPr/>
          <p:nvPr/>
        </p:nvSpPr>
        <p:spPr>
          <a:xfrm>
            <a:off x="6180083" y="1211747"/>
            <a:ext cx="411010" cy="411010"/>
          </a:xfrm>
          <a:prstGeom prst="ellips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17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8AD8D475-6952-E44B-9588-9F871B955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1243"/>
            <a:ext cx="12192000" cy="768085"/>
          </a:xfrm>
        </p:spPr>
        <p:txBody>
          <a:bodyPr/>
          <a:lstStyle/>
          <a:p>
            <a:r>
              <a:rPr lang="en-US" altLang="zh-CN" sz="3600" dirty="0"/>
              <a:t>Gamma Matrices &lt; Pauli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7A2FBE-E30E-EE4F-910B-E2167C2EAED4}"/>
                  </a:ext>
                </a:extLst>
              </p:cNvPr>
              <p:cNvSpPr/>
              <p:nvPr/>
            </p:nvSpPr>
            <p:spPr>
              <a:xfrm>
                <a:off x="6096000" y="974682"/>
                <a:ext cx="1827616" cy="1970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000" b="1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zh-CN" altLang="en-US" sz="2000" b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zh-CN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000" b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000" b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zh-CN" alt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 b="1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7A2FBE-E30E-EE4F-910B-E2167C2EA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74682"/>
                <a:ext cx="1827616" cy="1970476"/>
              </a:xfrm>
              <a:prstGeom prst="rect">
                <a:avLst/>
              </a:prstGeom>
              <a:blipFill>
                <a:blip r:embed="rId2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88AE882-EBD4-264F-8198-FBF025DE77BF}"/>
              </a:ext>
            </a:extLst>
          </p:cNvPr>
          <p:cNvSpPr txBox="1"/>
          <p:nvPr/>
        </p:nvSpPr>
        <p:spPr>
          <a:xfrm>
            <a:off x="7806680" y="1352960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real</a:t>
            </a:r>
            <a:endParaRPr kumimoji="1" lang="zh-CN" altLang="en-US" sz="2000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FC69E1-C98C-4642-846A-5C6836304BF7}"/>
              </a:ext>
            </a:extLst>
          </p:cNvPr>
          <p:cNvSpPr txBox="1"/>
          <p:nvPr/>
        </p:nvSpPr>
        <p:spPr>
          <a:xfrm>
            <a:off x="7813812" y="2399689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imag</a:t>
            </a:r>
            <a:endParaRPr kumimoji="1" lang="zh-CN" altLang="en-US" sz="2000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EC6EF5-1A19-4146-AE3E-5A49B3707E74}"/>
              </a:ext>
            </a:extLst>
          </p:cNvPr>
          <p:cNvSpPr/>
          <p:nvPr/>
        </p:nvSpPr>
        <p:spPr>
          <a:xfrm>
            <a:off x="146540" y="3272441"/>
            <a:ext cx="2541815" cy="161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gamma_0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(0)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gamma_0 = 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1     0     0     0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0     1     0     0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0     0     1     0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0     0     0     1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6B8CC5-54EB-5546-9EA8-FCDF18AA46DE}"/>
              </a:ext>
            </a:extLst>
          </p:cNvPr>
          <p:cNvSpPr/>
          <p:nvPr/>
        </p:nvSpPr>
        <p:spPr>
          <a:xfrm>
            <a:off x="146540" y="4969405"/>
            <a:ext cx="2541815" cy="161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gamma_1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(1)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gamma_1 = </a:t>
            </a: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0     1     0     0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1     0     0     0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0     0     0     1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0     0     1     0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F26A07-B097-F847-8DEA-6D95C43838F2}"/>
              </a:ext>
            </a:extLst>
          </p:cNvPr>
          <p:cNvSpPr/>
          <p:nvPr/>
        </p:nvSpPr>
        <p:spPr>
          <a:xfrm>
            <a:off x="2850257" y="3263539"/>
            <a:ext cx="2634042" cy="1656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gamma_2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(2)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gamma_2 = 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0    -1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0     0     1     0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0     1     0     0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-1    </a:t>
            </a:r>
            <a:r>
              <a:rPr lang="zh-CN" altLang="en-US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0    </a:t>
            </a:r>
            <a:r>
              <a:rPr lang="zh-CN" altLang="en-US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B3EB76-CDE3-C140-AD24-BE19FB6926C1}"/>
              </a:ext>
            </a:extLst>
          </p:cNvPr>
          <p:cNvSpPr/>
          <p:nvPr/>
        </p:nvSpPr>
        <p:spPr>
          <a:xfrm>
            <a:off x="2850257" y="4980252"/>
            <a:ext cx="2634042" cy="16235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gamma_3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(3)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gamma_3 = 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1     0     0     0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-1     0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0     0     1     0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  0     0     0    -1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A0F8CE-E472-D345-9D83-332DA9F4D07B}"/>
              </a:ext>
            </a:extLst>
          </p:cNvPr>
          <p:cNvSpPr/>
          <p:nvPr/>
        </p:nvSpPr>
        <p:spPr>
          <a:xfrm>
            <a:off x="5561445" y="3253205"/>
            <a:ext cx="2634042" cy="1656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gamma_4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(4)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gamma_4 = 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  0  -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 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-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0   0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0  0   0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B583B3-F684-FC4C-B69C-A7533F8D23A6}"/>
              </a:ext>
            </a:extLst>
          </p:cNvPr>
          <p:cNvSpPr/>
          <p:nvPr/>
        </p:nvSpPr>
        <p:spPr>
          <a:xfrm>
            <a:off x="5561445" y="4980252"/>
            <a:ext cx="2634042" cy="1656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gamma_5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(5)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gamma_5 = 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-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0   0   0  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   0  -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  0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5CD8CC-65AB-F142-BAFE-1ADF55AFB041}"/>
                  </a:ext>
                </a:extLst>
              </p:cNvPr>
              <p:cNvSpPr/>
              <p:nvPr/>
            </p:nvSpPr>
            <p:spPr>
              <a:xfrm>
                <a:off x="8124756" y="5305945"/>
                <a:ext cx="2920988" cy="914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195" indent="71755">
                  <a:lnSpc>
                    <a:spcPts val="1400"/>
                  </a:lnSpc>
                  <a:spcBef>
                    <a:spcPts val="700"/>
                  </a:spcBef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Consolas" panose="020B0609020204030204" pitchFamily="49" charset="0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195" indent="71755">
                  <a:lnSpc>
                    <a:spcPts val="1400"/>
                  </a:lnSpc>
                  <a:spcBef>
                    <a:spcPts val="700"/>
                  </a:spcBef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2∗</m:t>
                      </m:r>
                      <m:r>
                        <a:rPr lang="en-US" altLang="zh-CN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dirty="0">
                  <a:latin typeface="Consolas" panose="020B0609020204030204" pitchFamily="49" charset="0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195" indent="71755">
                  <a:lnSpc>
                    <a:spcPts val="1400"/>
                  </a:lnSpc>
                  <a:spcBef>
                    <a:spcPts val="700"/>
                  </a:spcBef>
                  <a:spcAft>
                    <a:spcPts val="700"/>
                  </a:spcAft>
                </a:pPr>
                <a:endParaRPr lang="zh-CN" altLang="zh-CN" dirty="0">
                  <a:latin typeface="Consolas" panose="020B0609020204030204" pitchFamily="49" charset="0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5CD8CC-65AB-F142-BAFE-1ADF55AF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56" y="5305945"/>
                <a:ext cx="2920988" cy="914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1F5E431-707A-AA43-B968-FC8D76178589}"/>
              </a:ext>
            </a:extLst>
          </p:cNvPr>
          <p:cNvSpPr/>
          <p:nvPr/>
        </p:nvSpPr>
        <p:spPr>
          <a:xfrm>
            <a:off x="8404921" y="3253205"/>
            <a:ext cx="3165782" cy="18876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gamma_12 = [gamma_1 gamma_2]/2i</a:t>
            </a: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 = gamma_1.*gamma_2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gamma_12 = </a:t>
            </a:r>
            <a:r>
              <a:rPr lang="en-US" altLang="zh-CN" sz="1200" dirty="0" err="1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gamma_matric</a:t>
            </a: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(1,2)</a:t>
            </a:r>
          </a:p>
          <a:p>
            <a:pPr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	 [ 0,   0, -1i,  0]</a:t>
            </a:r>
          </a:p>
          <a:p>
            <a:pPr lvl="2"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[ 0,   0,   0, 1i]</a:t>
            </a:r>
          </a:p>
          <a:p>
            <a:pPr lvl="2"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[1i,   0,   0,  0]</a:t>
            </a:r>
          </a:p>
          <a:p>
            <a:pPr lvl="2" indent="71755">
              <a:lnSpc>
                <a:spcPts val="1400"/>
              </a:lnSpc>
              <a:spcBef>
                <a:spcPts val="700"/>
              </a:spcBef>
            </a:pPr>
            <a:r>
              <a:rPr lang="en-US" altLang="zh-CN" sz="1200" dirty="0">
                <a:solidFill>
                  <a:srgbClr val="404040"/>
                </a:solidFill>
                <a:latin typeface="Menlo" panose="020B0609030804020204" pitchFamily="49" charset="0"/>
                <a:ea typeface="等线 Light" panose="02010600030101010101" pitchFamily="2" charset="-122"/>
                <a:cs typeface="Times New Roman" panose="02020603050405020304" pitchFamily="18" charset="0"/>
              </a:rPr>
              <a:t>[ 0, -1i,   0,  0]</a:t>
            </a:r>
            <a:endParaRPr lang="zh-CN" altLang="zh-CN" sz="1200" dirty="0">
              <a:solidFill>
                <a:srgbClr val="404040"/>
              </a:solidFill>
              <a:latin typeface="Menlo" panose="020B0609030804020204" pitchFamily="49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56A0E13-E0CA-A443-941B-DE650B873BE1}"/>
                  </a:ext>
                </a:extLst>
              </p:cNvPr>
              <p:cNvSpPr/>
              <p:nvPr/>
            </p:nvSpPr>
            <p:spPr>
              <a:xfrm>
                <a:off x="8249800" y="5886444"/>
                <a:ext cx="2514791" cy="361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6195" indent="71755">
                  <a:lnSpc>
                    <a:spcPts val="1400"/>
                  </a:lnSpc>
                  <a:spcBef>
                    <a:spcPts val="700"/>
                  </a:spcBef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 Light" panose="02010600030101010101" pitchFamily="2" charset="-122"/>
                          <a:cs typeface="Times New Roman" panose="02020603050405020304" pitchFamily="18" charset="0"/>
                        </a:rPr>
                        <m:t>.∗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 Light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Consolas" panose="020B0609020204030204" pitchFamily="49" charset="0"/>
                  <a:ea typeface="等线 Light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56A0E13-E0CA-A443-941B-DE650B87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800" y="5886444"/>
                <a:ext cx="2514791" cy="361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FD2131EC-8C82-ED47-BC3A-B1DF05FAB42A}"/>
              </a:ext>
            </a:extLst>
          </p:cNvPr>
          <p:cNvGrpSpPr/>
          <p:nvPr/>
        </p:nvGrpSpPr>
        <p:grpSpPr>
          <a:xfrm>
            <a:off x="456089" y="979414"/>
            <a:ext cx="5525013" cy="2136354"/>
            <a:chOff x="456089" y="974251"/>
            <a:chExt cx="5525013" cy="213635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1">
                  <a:extLst>
                    <a:ext uri="{FF2B5EF4-FFF2-40B4-BE49-F238E27FC236}">
                      <a16:creationId xmlns:a16="http://schemas.microsoft.com/office/drawing/2014/main" id="{5CFDC621-D251-214E-9E0E-6DF4B48E0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6988" y="974251"/>
                  <a:ext cx="3844114" cy="21363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vl="0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欧几里得度规</a:t>
                  </a:r>
                  <a:r>
                    <a:rPr kumimoji="0" lang="en-US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(</a:t>
                  </a:r>
                  <a:r>
                    <a:rPr lang="en-US" altLang="zh-CN" sz="1600" dirty="0">
                      <a:latin typeface="Arial" panose="020B0604020202020204" pitchFamily="34" charset="0"/>
                    </a:rPr>
                    <a:t>gamma</a:t>
                  </a:r>
                  <a:r>
                    <a:rPr lang="zh-CN" altLang="el-GR" sz="1600" dirty="0">
                      <a:latin typeface="Arial" panose="020B0604020202020204" pitchFamily="34" charset="0"/>
                    </a:rPr>
                    <a:t>矩阵</a:t>
                  </a:r>
                  <a:r>
                    <a:rPr lang="zh-CN" altLang="en-US" sz="1600" dirty="0">
                      <a:latin typeface="Arial" panose="020B0604020202020204" pitchFamily="34" charset="0"/>
                    </a:rPr>
                    <a:t>稍有变化</a:t>
                  </a:r>
                  <a:r>
                    <a:rPr kumimoji="0" lang="en-US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)</a:t>
                  </a:r>
                </a:p>
                <a:p>
                  <a:pPr lvl="0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下满足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l-GR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altLang="zh-CN" sz="16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altLang="zh-CN" sz="16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0" lang="en-US" altLang="zh-CN" sz="16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l-GR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altLang="zh-CN" sz="16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kumimoji="0" lang="en-US" altLang="zh-CN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l-GR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kumimoji="0" lang="el-GR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l-GR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l-GR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 的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矩阵，</a:t>
                  </a:r>
                  <a:endParaRPr kumimoji="0" lang="el-GR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  <a:p>
                  <a:pPr lvl="0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可以构造出</a:t>
                  </a:r>
                  <a:endParaRPr lang="en-US" altLang="zh-CN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l-GR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/2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=1,2,3,4,5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一共独立的16个矩阵</a:t>
                  </a:r>
                </a:p>
                <a:p>
                  <a:pPr lvl="0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构成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4×4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zh-CN" sz="1600" i="1" dirty="0">
                      <a:latin typeface="Cambria Math" panose="02040503050406030204" pitchFamily="18" charset="0"/>
                    </a:rPr>
                    <a:t> </a:t>
                  </a: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完备的基。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任何4x4的矩阵无论是否Hermitian都可以用唯一的复系数乘以如上矩阵展开。</a:t>
                  </a:r>
                </a:p>
              </p:txBody>
            </p:sp>
          </mc:Choice>
          <mc:Fallback>
            <p:sp>
              <p:nvSpPr>
                <p:cNvPr id="21" name="Rectangle 1">
                  <a:extLst>
                    <a:ext uri="{FF2B5EF4-FFF2-40B4-BE49-F238E27FC236}">
                      <a16:creationId xmlns:a16="http://schemas.microsoft.com/office/drawing/2014/main" id="{5CFDC621-D251-214E-9E0E-6DF4B48E02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6988" y="974251"/>
                  <a:ext cx="3844114" cy="2136354"/>
                </a:xfrm>
                <a:prstGeom prst="rect">
                  <a:avLst/>
                </a:prstGeom>
                <a:blipFill>
                  <a:blip r:embed="rId5"/>
                  <a:stretch>
                    <a:fillRect l="-990" t="-592" b="-355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75A52AE-1CFC-AE4E-895F-572DA7C9D8E9}"/>
                </a:ext>
              </a:extLst>
            </p:cNvPr>
            <p:cNvSpPr/>
            <p:nvPr/>
          </p:nvSpPr>
          <p:spPr>
            <a:xfrm>
              <a:off x="456089" y="1477704"/>
              <a:ext cx="164339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800" dirty="0"/>
                <a:t>Dirac </a:t>
              </a:r>
            </a:p>
            <a:p>
              <a:r>
                <a:rPr kumimoji="1" lang="en-US" altLang="zh-CN" sz="2800" dirty="0"/>
                <a:t>Matrices</a:t>
              </a:r>
              <a:r>
                <a:rPr kumimoji="1" lang="zh-CN" altLang="en-US" sz="2800" dirty="0"/>
                <a:t> </a:t>
              </a:r>
              <a:endParaRPr lang="zh-CN" altLang="en-US" sz="28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6E2D148-7D3E-9245-8381-48784D4C4679}"/>
              </a:ext>
            </a:extLst>
          </p:cNvPr>
          <p:cNvSpPr/>
          <p:nvPr/>
        </p:nvSpPr>
        <p:spPr>
          <a:xfrm>
            <a:off x="0" y="3115768"/>
            <a:ext cx="5561445" cy="362500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237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972E63-F87A-6346-8332-274C0A499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4C694D-F774-E640-81E5-31F684E356C3}"/>
                  </a:ext>
                </a:extLst>
              </p:cNvPr>
              <p:cNvSpPr/>
              <p:nvPr/>
            </p:nvSpPr>
            <p:spPr>
              <a:xfrm>
                <a:off x="370871" y="1124744"/>
                <a:ext cx="5857373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4C694D-F774-E640-81E5-31F684E35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71" y="1124744"/>
                <a:ext cx="5857373" cy="4110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44D5704-79C8-D341-A8A8-77E70F6FE461}"/>
              </a:ext>
            </a:extLst>
          </p:cNvPr>
          <p:cNvSpPr txBox="1"/>
          <p:nvPr/>
        </p:nvSpPr>
        <p:spPr>
          <a:xfrm>
            <a:off x="476379" y="1535754"/>
            <a:ext cx="22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变量 仅为 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M 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k_x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k_y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1263D6-2EA3-B84A-8E55-480B0B2DDF98}"/>
              </a:ext>
            </a:extLst>
          </p:cNvPr>
          <p:cNvSpPr/>
          <p:nvPr/>
        </p:nvSpPr>
        <p:spPr>
          <a:xfrm>
            <a:off x="671942" y="2274418"/>
            <a:ext cx="3747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syms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M </a:t>
            </a:r>
            <a:r>
              <a:rPr lang="en-US" altLang="zh-CN" dirty="0" err="1">
                <a:solidFill>
                  <a:srgbClr val="AA04F9"/>
                </a:solidFill>
                <a:latin typeface="Menlo" panose="020B0609030804020204" pitchFamily="49" charset="0"/>
              </a:rPr>
              <a:t>k_x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AA04F9"/>
                </a:solidFill>
                <a:latin typeface="Menlo" panose="020B0609030804020204" pitchFamily="49" charset="0"/>
              </a:rPr>
              <a:t>k_y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 real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RCI 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Htrig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(4)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86C381-A002-6D4C-84B8-2A85D777574E}"/>
              </a:ext>
            </a:extLst>
          </p:cNvPr>
          <p:cNvSpPr txBox="1"/>
          <p:nvPr/>
        </p:nvSpPr>
        <p:spPr>
          <a:xfrm>
            <a:off x="476379" y="1905086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1.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声明与初始化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82C878-6814-934F-B6DE-6C536362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8" y="2920749"/>
            <a:ext cx="2857500" cy="2108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0AD9AA-0F59-8E41-8F2F-AFD28BFA3E1A}"/>
              </a:ext>
            </a:extLst>
          </p:cNvPr>
          <p:cNvSpPr txBox="1"/>
          <p:nvPr/>
        </p:nvSpPr>
        <p:spPr>
          <a:xfrm>
            <a:off x="3299555" y="3344553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多少种独立</a:t>
            </a:r>
            <a:r>
              <a:rPr kumimoji="1" lang="en-US" altLang="zh-CN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</a:t>
            </a:r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变量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B302F7-912C-0A41-A671-D4897D004BFB}"/>
              </a:ext>
            </a:extLst>
          </p:cNvPr>
          <p:cNvSpPr txBox="1"/>
          <p:nvPr/>
        </p:nvSpPr>
        <p:spPr>
          <a:xfrm>
            <a:off x="3299557" y="3593791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符号化复系数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3D1EA6-7BEE-0842-8750-C14DA23093C9}"/>
              </a:ext>
            </a:extLst>
          </p:cNvPr>
          <p:cNvSpPr txBox="1"/>
          <p:nvPr/>
        </p:nvSpPr>
        <p:spPr>
          <a:xfrm>
            <a:off x="3299555" y="3798083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数值化复系数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713D79-3AED-7D4F-9C2D-B8F5A2B767DE}"/>
              </a:ext>
            </a:extLst>
          </p:cNvPr>
          <p:cNvSpPr txBox="1"/>
          <p:nvPr/>
        </p:nvSpPr>
        <p:spPr>
          <a:xfrm>
            <a:off x="3261501" y="4174329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符号化哈密顿量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BF553-E24B-3D4B-8F7A-57FE83C1C16B}"/>
              </a:ext>
            </a:extLst>
          </p:cNvPr>
          <p:cNvSpPr txBox="1"/>
          <p:nvPr/>
        </p:nvSpPr>
        <p:spPr>
          <a:xfrm>
            <a:off x="3299555" y="4378621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基失的数量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06EF96-1DDD-C84D-9357-CD699C2FFB13}"/>
              </a:ext>
            </a:extLst>
          </p:cNvPr>
          <p:cNvSpPr txBox="1"/>
          <p:nvPr/>
        </p:nvSpPr>
        <p:spPr>
          <a:xfrm>
            <a:off x="3261500" y="3986039"/>
            <a:ext cx="187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符号化独立</a:t>
            </a:r>
            <a:r>
              <a:rPr kumimoji="1" lang="en-US" altLang="zh-CN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</a:t>
            </a:r>
            <a:r>
              <a:rPr kumimoji="1" lang="zh-CN" altLang="en-US" sz="1200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变量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061BC5-82E0-D64E-B482-D4D42E2F9583}"/>
              </a:ext>
            </a:extLst>
          </p:cNvPr>
          <p:cNvSpPr txBox="1"/>
          <p:nvPr/>
        </p:nvSpPr>
        <p:spPr>
          <a:xfrm>
            <a:off x="476379" y="498213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写入哈密顿量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B166B2-E9AD-944D-B710-7455EC943F84}"/>
              </a:ext>
            </a:extLst>
          </p:cNvPr>
          <p:cNvSpPr/>
          <p:nvPr/>
        </p:nvSpPr>
        <p:spPr>
          <a:xfrm>
            <a:off x="687172" y="5239680"/>
            <a:ext cx="5057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408080"/>
                </a:solidFill>
              </a:rPr>
              <a:t>%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RCI = RCI </a:t>
            </a:r>
            <a:r>
              <a:rPr lang="en-US" altLang="zh-CN" sz="1600" i="1" dirty="0">
                <a:solidFill>
                  <a:srgbClr val="408080"/>
                </a:solidFill>
              </a:rPr>
              <a:t>...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>
                <a:solidFill>
                  <a:srgbClr val="666666"/>
                </a:solidFill>
              </a:rPr>
              <a:t>+</a:t>
            </a:r>
            <a:r>
              <a:rPr lang="en-US" altLang="zh-CN" sz="1600" dirty="0"/>
              <a:t>Trig(</a:t>
            </a:r>
            <a:r>
              <a:rPr lang="en-US" altLang="zh-CN" sz="1600" dirty="0">
                <a:solidFill>
                  <a:srgbClr val="008000"/>
                </a:solidFill>
              </a:rPr>
              <a:t>sin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k_x</a:t>
            </a:r>
            <a:r>
              <a:rPr lang="en-US" altLang="zh-CN" sz="1600" dirty="0"/>
              <a:t>) , </a:t>
            </a:r>
            <a:r>
              <a:rPr lang="en-US" altLang="zh-CN" sz="1600" dirty="0" err="1"/>
              <a:t>gamma_matric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666666"/>
                </a:solidFill>
              </a:rPr>
              <a:t>1</a:t>
            </a:r>
            <a:r>
              <a:rPr lang="en-US" altLang="zh-CN" sz="1600" dirty="0"/>
              <a:t>) )</a:t>
            </a:r>
            <a:r>
              <a:rPr lang="en-US" altLang="zh-CN" sz="1600" i="1" dirty="0">
                <a:solidFill>
                  <a:srgbClr val="408080"/>
                </a:solidFill>
              </a:rPr>
              <a:t>...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>
                <a:solidFill>
                  <a:srgbClr val="666666"/>
                </a:solidFill>
              </a:rPr>
              <a:t>+</a:t>
            </a:r>
            <a:r>
              <a:rPr lang="en-US" altLang="zh-CN" sz="1600" dirty="0"/>
              <a:t>Trig(</a:t>
            </a:r>
            <a:r>
              <a:rPr lang="en-US" altLang="zh-CN" sz="1600" dirty="0">
                <a:solidFill>
                  <a:srgbClr val="008000"/>
                </a:solidFill>
              </a:rPr>
              <a:t>sin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k_y</a:t>
            </a:r>
            <a:r>
              <a:rPr lang="en-US" altLang="zh-CN" sz="1600" dirty="0"/>
              <a:t>) , </a:t>
            </a:r>
            <a:r>
              <a:rPr lang="en-US" altLang="zh-CN" sz="1600" dirty="0" err="1"/>
              <a:t>gamma_matric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666666"/>
                </a:solidFill>
              </a:rPr>
              <a:t>2</a:t>
            </a:r>
            <a:r>
              <a:rPr lang="en-US" altLang="zh-CN" sz="1600" dirty="0"/>
              <a:t>))</a:t>
            </a:r>
            <a:r>
              <a:rPr lang="en-US" altLang="zh-CN" sz="1600" i="1" dirty="0">
                <a:solidFill>
                  <a:srgbClr val="408080"/>
                </a:solidFill>
              </a:rPr>
              <a:t>...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>
                <a:solidFill>
                  <a:srgbClr val="666666"/>
                </a:solidFill>
              </a:rPr>
              <a:t>+</a:t>
            </a:r>
            <a:r>
              <a:rPr lang="en-US" altLang="zh-CN" sz="1600" dirty="0"/>
              <a:t>Trig(M</a:t>
            </a:r>
            <a:r>
              <a:rPr lang="en-US" altLang="zh-CN" sz="1600" dirty="0">
                <a:solidFill>
                  <a:srgbClr val="666666"/>
                </a:solidFill>
              </a:rPr>
              <a:t>-</a:t>
            </a:r>
            <a:r>
              <a:rPr lang="en-US" altLang="zh-CN" sz="1600" dirty="0">
                <a:solidFill>
                  <a:srgbClr val="008000"/>
                </a:solidFill>
              </a:rPr>
              <a:t>cos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k_x</a:t>
            </a:r>
            <a:r>
              <a:rPr lang="en-US" altLang="zh-CN" sz="1600" dirty="0"/>
              <a:t>)</a:t>
            </a:r>
            <a:r>
              <a:rPr lang="en-US" altLang="zh-CN" sz="1600" dirty="0">
                <a:solidFill>
                  <a:srgbClr val="666666"/>
                </a:solidFill>
              </a:rPr>
              <a:t>-</a:t>
            </a:r>
            <a:r>
              <a:rPr lang="en-US" altLang="zh-CN" sz="1600" dirty="0">
                <a:solidFill>
                  <a:srgbClr val="008000"/>
                </a:solidFill>
              </a:rPr>
              <a:t>cos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k_y</a:t>
            </a:r>
            <a:r>
              <a:rPr lang="en-US" altLang="zh-CN" sz="1600" dirty="0"/>
              <a:t>) , </a:t>
            </a:r>
            <a:r>
              <a:rPr lang="en-US" altLang="zh-CN" sz="1600" dirty="0" err="1"/>
              <a:t>gamma_matric</a:t>
            </a:r>
            <a:r>
              <a:rPr lang="en-US" altLang="zh-CN" sz="1600" dirty="0"/>
              <a:t>(</a:t>
            </a:r>
            <a:r>
              <a:rPr lang="en-US" altLang="zh-CN" sz="1600" dirty="0">
                <a:solidFill>
                  <a:srgbClr val="666666"/>
                </a:solidFill>
              </a:rPr>
              <a:t>3</a:t>
            </a:r>
            <a:r>
              <a:rPr lang="en-US" altLang="zh-CN" sz="1600" dirty="0"/>
              <a:t>) )</a:t>
            </a:r>
            <a:r>
              <a:rPr lang="en-US" altLang="zh-CN" sz="1600" i="1" dirty="0">
                <a:solidFill>
                  <a:srgbClr val="408080"/>
                </a:solidFill>
              </a:rPr>
              <a:t>...</a:t>
            </a:r>
            <a:r>
              <a:rPr lang="en-US" altLang="zh-CN" sz="1600" dirty="0"/>
              <a:t> ; </a:t>
            </a:r>
            <a:endParaRPr lang="en-US" altLang="zh-CN" sz="16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5E3A19D-CCB9-194D-ACC2-B1345FEEBF8C}"/>
                  </a:ext>
                </a:extLst>
              </p:cNvPr>
              <p:cNvSpPr/>
              <p:nvPr/>
            </p:nvSpPr>
            <p:spPr>
              <a:xfrm>
                <a:off x="910133" y="5216905"/>
                <a:ext cx="5857373" cy="411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p>
                        <m:sSup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5E3A19D-CCB9-194D-ACC2-B1345FEEB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33" y="5216905"/>
                <a:ext cx="5857373" cy="4110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FBD4C2D9-EEF0-9645-BD8C-A5282CD2DDDA}"/>
              </a:ext>
            </a:extLst>
          </p:cNvPr>
          <p:cNvSpPr txBox="1"/>
          <p:nvPr/>
        </p:nvSpPr>
        <p:spPr>
          <a:xfrm>
            <a:off x="4842131" y="188615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2.1 display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A453EF-6D32-214A-BE14-4E05BC701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64" y="3028740"/>
            <a:ext cx="2933700" cy="20828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A50CA1D-E846-3D44-9159-CD3476B8C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507" y="1547810"/>
            <a:ext cx="5983294" cy="15120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9E00BED-D7C8-6A4E-A4EA-C7AE502B9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309" y="2991618"/>
            <a:ext cx="1128623" cy="3827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B096CC-E5B8-5745-956E-01E28DB4F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254" y="3558428"/>
            <a:ext cx="4171415" cy="517413"/>
          </a:xfrm>
          <a:prstGeom prst="rect">
            <a:avLst/>
          </a:prstGeom>
        </p:spPr>
      </p:pic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AA3A3C3-EC87-E243-9ABA-70E90801CFA0}"/>
              </a:ext>
            </a:extLst>
          </p:cNvPr>
          <p:cNvCxnSpPr/>
          <p:nvPr/>
        </p:nvCxnSpPr>
        <p:spPr>
          <a:xfrm>
            <a:off x="8968154" y="3182993"/>
            <a:ext cx="574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1F8B7AB-B34C-F94F-AD5E-4547F3CC5EE3}"/>
              </a:ext>
            </a:extLst>
          </p:cNvPr>
          <p:cNvSpPr txBox="1"/>
          <p:nvPr/>
        </p:nvSpPr>
        <p:spPr>
          <a:xfrm>
            <a:off x="9604148" y="30050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mathpix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B4237E3-0FD3-5540-92B3-2A0EC504980E}"/>
              </a:ext>
            </a:extLst>
          </p:cNvPr>
          <p:cNvCxnSpPr/>
          <p:nvPr/>
        </p:nvCxnSpPr>
        <p:spPr>
          <a:xfrm>
            <a:off x="7018858" y="1667472"/>
            <a:ext cx="574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378C73A-0AD6-FC42-AB9B-B861D98B4724}"/>
              </a:ext>
            </a:extLst>
          </p:cNvPr>
          <p:cNvSpPr txBox="1"/>
          <p:nvPr/>
        </p:nvSpPr>
        <p:spPr>
          <a:xfrm>
            <a:off x="7654852" y="1489515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matlab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实时编辑器</a:t>
            </a:r>
          </a:p>
        </p:txBody>
      </p:sp>
    </p:spTree>
    <p:extLst>
      <p:ext uri="{BB962C8B-B14F-4D97-AF65-F5344CB8AC3E}">
        <p14:creationId xmlns:p14="http://schemas.microsoft.com/office/powerpoint/2010/main" val="72077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47E555-2B3A-F240-96A7-79F1D88CC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体能带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20A5C-35BF-9C4B-BBDB-337416E789B7}"/>
              </a:ext>
            </a:extLst>
          </p:cNvPr>
          <p:cNvSpPr/>
          <p:nvPr/>
        </p:nvSpPr>
        <p:spPr>
          <a:xfrm>
            <a:off x="482851" y="1407548"/>
            <a:ext cx="3200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RCI = RCI &lt;= 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'POSCAR'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RCI = RCI &lt;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'KPOINTS'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zh-CN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A6F6A8-D47F-964B-9759-AE2DF7634A51}"/>
              </a:ext>
            </a:extLst>
          </p:cNvPr>
          <p:cNvSpPr/>
          <p:nvPr/>
        </p:nvSpPr>
        <p:spPr>
          <a:xfrm>
            <a:off x="482851" y="2053879"/>
            <a:ext cx="3505199" cy="341632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# POSCAR</a:t>
            </a:r>
          </a:p>
          <a:p>
            <a:r>
              <a:rPr lang="en-US" altLang="zh-CN" dirty="0">
                <a:latin typeface="Helvetica" pitchFamily="2" charset="0"/>
              </a:rPr>
              <a:t>3.0</a:t>
            </a:r>
          </a:p>
          <a:p>
            <a:r>
              <a:rPr lang="en-US" altLang="zh-CN" dirty="0">
                <a:latin typeface="Helvetica" pitchFamily="2" charset="0"/>
              </a:rPr>
              <a:t>1 0.000000 0.000000</a:t>
            </a:r>
          </a:p>
          <a:p>
            <a:r>
              <a:rPr lang="en-US" altLang="zh-CN" dirty="0">
                <a:latin typeface="Helvetica" pitchFamily="2" charset="0"/>
              </a:rPr>
              <a:t>0.000000 1 0.000000</a:t>
            </a:r>
          </a:p>
          <a:p>
            <a:r>
              <a:rPr lang="en-US" altLang="zh-CN" dirty="0">
                <a:latin typeface="Helvetica" pitchFamily="2" charset="0"/>
              </a:rPr>
              <a:t>0.000000 0.000000 1</a:t>
            </a:r>
          </a:p>
          <a:p>
            <a:r>
              <a:rPr lang="en-US" altLang="zh-CN" dirty="0">
                <a:latin typeface="Helvetica" pitchFamily="2" charset="0"/>
              </a:rPr>
              <a:t>Cd As</a:t>
            </a:r>
          </a:p>
          <a:p>
            <a:r>
              <a:rPr lang="en-US" altLang="zh-CN" dirty="0">
                <a:latin typeface="Helvetica" pitchFamily="2" charset="0"/>
              </a:rPr>
              <a:t>2 2</a:t>
            </a:r>
          </a:p>
          <a:p>
            <a:r>
              <a:rPr lang="en-US" altLang="zh-CN" dirty="0">
                <a:latin typeface="Helvetica" pitchFamily="2" charset="0"/>
              </a:rPr>
              <a:t>direct</a:t>
            </a:r>
          </a:p>
          <a:p>
            <a:r>
              <a:rPr lang="en-US" altLang="zh-CN" dirty="0">
                <a:latin typeface="Helvetica" pitchFamily="2" charset="0"/>
              </a:rPr>
              <a:t>0.500000 0.5 0.5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Cd s I 0.5 0.5</a:t>
            </a:r>
          </a:p>
          <a:p>
            <a:r>
              <a:rPr lang="en-US" altLang="zh-CN" dirty="0">
                <a:latin typeface="Helvetica" pitchFamily="2" charset="0"/>
              </a:rPr>
              <a:t>0.500000 0.5 0.5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Cd p z 0.5 1.5</a:t>
            </a:r>
          </a:p>
          <a:p>
            <a:r>
              <a:rPr lang="en-US" altLang="zh-CN" dirty="0">
                <a:latin typeface="Helvetica" pitchFamily="2" charset="0"/>
              </a:rPr>
              <a:t>0.500000 0.5 0.5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Cd s I 0.5 -0.5</a:t>
            </a:r>
          </a:p>
          <a:p>
            <a:r>
              <a:rPr lang="en-US" altLang="zh-CN" dirty="0">
                <a:latin typeface="Helvetica" pitchFamily="2" charset="0"/>
              </a:rPr>
              <a:t>0.500000 0.5 0.5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Cd p z 0.5 -1.5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65D6BA-0443-6F4F-B717-585F3785B420}"/>
              </a:ext>
            </a:extLst>
          </p:cNvPr>
          <p:cNvSpPr/>
          <p:nvPr/>
        </p:nvSpPr>
        <p:spPr>
          <a:xfrm>
            <a:off x="482851" y="1022640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3.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导入结构与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kpath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1BE51F-BA72-FE49-BADA-88FCCE0F612C}"/>
              </a:ext>
            </a:extLst>
          </p:cNvPr>
          <p:cNvSpPr/>
          <p:nvPr/>
        </p:nvSpPr>
        <p:spPr>
          <a:xfrm>
            <a:off x="3988050" y="101616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赋值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2EC789-C1E8-674A-A191-06DEA8369111}"/>
              </a:ext>
            </a:extLst>
          </p:cNvPr>
          <p:cNvSpPr/>
          <p:nvPr/>
        </p:nvSpPr>
        <p:spPr>
          <a:xfrm>
            <a:off x="4356099" y="141492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M = 1;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D4FA49-39DB-184D-9683-871A0E58FE90}"/>
              </a:ext>
            </a:extLst>
          </p:cNvPr>
          <p:cNvSpPr/>
          <p:nvPr/>
        </p:nvSpPr>
        <p:spPr>
          <a:xfrm>
            <a:off x="4356099" y="1730713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RCI_n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RCI.Subsall</a:t>
            </a:r>
            <a:r>
              <a:rPr lang="en-US" altLang="zh-CN" dirty="0">
                <a:latin typeface="Courier" pitchFamily="2" charset="0"/>
              </a:rPr>
              <a:t>();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0E37B9-610C-1C4B-957D-9DE031AFC171}"/>
              </a:ext>
            </a:extLst>
          </p:cNvPr>
          <p:cNvSpPr/>
          <p:nvPr/>
        </p:nvSpPr>
        <p:spPr>
          <a:xfrm>
            <a:off x="3988050" y="2100045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求解能带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15158A-882F-4D4B-B723-0496E65BA104}"/>
              </a:ext>
            </a:extLst>
          </p:cNvPr>
          <p:cNvSpPr/>
          <p:nvPr/>
        </p:nvSpPr>
        <p:spPr>
          <a:xfrm>
            <a:off x="4356099" y="249879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EIGENCAR = </a:t>
            </a:r>
            <a:r>
              <a:rPr lang="en-US" altLang="zh-CN" dirty="0" err="1">
                <a:latin typeface="Courier" pitchFamily="2" charset="0"/>
              </a:rPr>
              <a:t>RCI_n.</a:t>
            </a:r>
            <a:r>
              <a:rPr lang="en-US" altLang="zh-CN" b="1" dirty="0" err="1">
                <a:latin typeface="Courier" pitchFamily="2" charset="0"/>
              </a:rPr>
              <a:t>EIGENCAR_gen</a:t>
            </a:r>
            <a:r>
              <a:rPr lang="en-US" altLang="zh-CN" dirty="0">
                <a:latin typeface="Courier" pitchFamily="2" charset="0"/>
              </a:rPr>
              <a:t>();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7D3115-B9F5-8D47-97BF-BBFA406AD71C}"/>
              </a:ext>
            </a:extLst>
          </p:cNvPr>
          <p:cNvSpPr/>
          <p:nvPr/>
        </p:nvSpPr>
        <p:spPr>
          <a:xfrm>
            <a:off x="4356099" y="3460921"/>
            <a:ext cx="5596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pitchFamily="2" charset="0"/>
              </a:rPr>
              <a:t>bandplot</a:t>
            </a:r>
            <a:r>
              <a:rPr lang="en-US" altLang="zh-CN" sz="1400" dirty="0">
                <a:latin typeface="Courier" pitchFamily="2" charset="0"/>
              </a:rPr>
              <a:t>(EIGENCAR,[-3,3],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'RCI- M = '+string(M),'r',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klist_l,kpoints_l,kpoints_name</a:t>
            </a:r>
            <a:r>
              <a:rPr lang="en-US" altLang="zh-CN" sz="1400" dirty="0">
                <a:latin typeface="Courier" pitchFamily="2" charset="0"/>
              </a:rPr>
              <a:t>);</a:t>
            </a:r>
            <a:endParaRPr lang="en-US" altLang="zh-CN" sz="1400" dirty="0">
              <a:effectLst/>
              <a:latin typeface="Courier" pitchFamily="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E1CC2A-5656-BD4D-BDD6-78EFCD1F5D06}"/>
              </a:ext>
            </a:extLst>
          </p:cNvPr>
          <p:cNvSpPr/>
          <p:nvPr/>
        </p:nvSpPr>
        <p:spPr>
          <a:xfrm>
            <a:off x="3985755" y="2868130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画出能带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B966F8-A349-1743-9C64-18884DB07FE4}"/>
              </a:ext>
            </a:extLst>
          </p:cNvPr>
          <p:cNvSpPr/>
          <p:nvPr/>
        </p:nvSpPr>
        <p:spPr>
          <a:xfrm>
            <a:off x="4356099" y="3204189"/>
            <a:ext cx="59923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Courier" pitchFamily="2" charset="0"/>
              </a:rPr>
              <a:t>[</a:t>
            </a:r>
            <a:r>
              <a:rPr lang="en-US" altLang="zh-CN" sz="1200" dirty="0" err="1">
                <a:latin typeface="Courier" pitchFamily="2" charset="0"/>
              </a:rPr>
              <a:t>klist_l,kpoints_l,kpoints_name</a:t>
            </a:r>
            <a:r>
              <a:rPr lang="en-US" altLang="zh-CN" sz="1200" dirty="0">
                <a:latin typeface="Courier" pitchFamily="2" charset="0"/>
              </a:rPr>
              <a:t>] = </a:t>
            </a:r>
            <a:r>
              <a:rPr lang="en-US" altLang="zh-CN" sz="1200" dirty="0" err="1">
                <a:latin typeface="Courier" pitchFamily="2" charset="0"/>
              </a:rPr>
              <a:t>RCI_n.kpath_information</a:t>
            </a:r>
            <a:r>
              <a:rPr lang="en-US" altLang="zh-CN" sz="1200" dirty="0">
                <a:latin typeface="Courier" pitchFamily="2" charset="0"/>
              </a:rPr>
              <a:t>();</a:t>
            </a:r>
            <a:endParaRPr lang="en-US" altLang="zh-CN" sz="1200" dirty="0">
              <a:effectLst/>
              <a:latin typeface="Courier" pitchFamily="2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AEBB5C-ED8B-8840-B7D6-CDE1D901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32" y="3958461"/>
            <a:ext cx="3622523" cy="27168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CCB412-BBE9-9540-A527-21F16C2F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289" y="4019708"/>
            <a:ext cx="2925844" cy="27321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CD6E873-68A6-1845-B905-F4B238C97D7B}"/>
              </a:ext>
            </a:extLst>
          </p:cNvPr>
          <p:cNvSpPr txBox="1"/>
          <p:nvPr/>
        </p:nvSpPr>
        <p:spPr>
          <a:xfrm>
            <a:off x="9991982" y="492410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借助滑块功能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进行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参数调节</a:t>
            </a:r>
          </a:p>
        </p:txBody>
      </p:sp>
    </p:spTree>
    <p:extLst>
      <p:ext uri="{BB962C8B-B14F-4D97-AF65-F5344CB8AC3E}">
        <p14:creationId xmlns:p14="http://schemas.microsoft.com/office/powerpoint/2010/main" val="241130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17D484-C4ED-E049-B231-3388D0D99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参数化模型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9E1B2-7D6A-6A4A-9A2D-EEE724ED289D}"/>
              </a:ext>
            </a:extLst>
          </p:cNvPr>
          <p:cNvSpPr/>
          <p:nvPr/>
        </p:nvSpPr>
        <p:spPr>
          <a:xfrm>
            <a:off x="691300" y="169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clear(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'M'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RCI_n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RCI.Subsall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'para'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latin typeface="Menlo" panose="020B0609030804020204" pitchFamily="49" charset="0"/>
              </a:rPr>
              <a:t>sym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altLang="zh-CN" dirty="0">
                <a:solidFill>
                  <a:srgbClr val="AA04F9"/>
                </a:solidFill>
                <a:latin typeface="Menlo" panose="020B0609030804020204" pitchFamily="49" charset="0"/>
              </a:rPr>
              <a:t>'M'</a:t>
            </a:r>
            <a:r>
              <a:rPr lang="en-US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  <a:endParaRPr lang="en-US" altLang="zh-CN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98CB3B-BFF4-4946-B34E-EC9DE39B47BF}"/>
              </a:ext>
            </a:extLst>
          </p:cNvPr>
          <p:cNvSpPr/>
          <p:nvPr/>
        </p:nvSpPr>
        <p:spPr>
          <a:xfrm>
            <a:off x="474483" y="1384998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有保留的赋值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8D9AF6-0F4F-E640-A94B-D7CF13F83DEF}"/>
              </a:ext>
            </a:extLst>
          </p:cNvPr>
          <p:cNvSpPr/>
          <p:nvPr/>
        </p:nvSpPr>
        <p:spPr>
          <a:xfrm>
            <a:off x="691300" y="2705937"/>
            <a:ext cx="4795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EIGENCAR_cell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RCI_n.EIGENCAR_gen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</a:t>
            </a:r>
            <a:r>
              <a:rPr lang="en-US" altLang="zh-CN" dirty="0" err="1">
                <a:solidFill>
                  <a:srgbClr val="AA04F9"/>
                </a:solidFill>
                <a:latin typeface="Courier" pitchFamily="2" charset="0"/>
              </a:rPr>
              <a:t>paraname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</a:t>
            </a:r>
            <a:r>
              <a:rPr lang="en-US" altLang="zh-CN" dirty="0">
                <a:latin typeface="Courier" pitchFamily="2" charset="0"/>
              </a:rPr>
              <a:t>,</a:t>
            </a:r>
            <a:r>
              <a:rPr lang="en-US" altLang="zh-CN" dirty="0" err="1">
                <a:latin typeface="Courier" pitchFamily="2" charset="0"/>
              </a:rPr>
              <a:t>sym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'M'</a:t>
            </a:r>
            <a:r>
              <a:rPr lang="en-US" altLang="zh-CN" dirty="0">
                <a:latin typeface="Courier" pitchFamily="2" charset="0"/>
              </a:rPr>
              <a:t>),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'para'</a:t>
            </a:r>
            <a:r>
              <a:rPr lang="en-US" altLang="zh-CN" dirty="0">
                <a:latin typeface="Courier" pitchFamily="2" charset="0"/>
              </a:rPr>
              <a:t>,(-4:0.2:4).');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FCB09-730A-AE4D-A2BF-B21D74FE2AC2}"/>
              </a:ext>
            </a:extLst>
          </p:cNvPr>
          <p:cNvSpPr/>
          <p:nvPr/>
        </p:nvSpPr>
        <p:spPr>
          <a:xfrm>
            <a:off x="464652" y="2371313"/>
            <a:ext cx="197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批量地求解能带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ACABE3-257F-F34A-B653-6368283ACC64}"/>
              </a:ext>
            </a:extLst>
          </p:cNvPr>
          <p:cNvSpPr/>
          <p:nvPr/>
        </p:nvSpPr>
        <p:spPr>
          <a:xfrm>
            <a:off x="474483" y="3836398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画出能带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F8190B-F694-2646-823D-A6787F5CFD30}"/>
              </a:ext>
            </a:extLst>
          </p:cNvPr>
          <p:cNvSpPr/>
          <p:nvPr/>
        </p:nvSpPr>
        <p:spPr>
          <a:xfrm>
            <a:off x="691300" y="4181866"/>
            <a:ext cx="4795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bandplot</a:t>
            </a:r>
            <a:r>
              <a:rPr lang="en-US" altLang="zh-CN" dirty="0">
                <a:latin typeface="Courier" pitchFamily="2" charset="0"/>
              </a:rPr>
              <a:t>(</a:t>
            </a:r>
            <a:r>
              <a:rPr lang="en-US" altLang="zh-CN" dirty="0" err="1">
                <a:latin typeface="Courier" pitchFamily="2" charset="0"/>
              </a:rPr>
              <a:t>EIGENCAR_cell</a:t>
            </a:r>
            <a:r>
              <a:rPr lang="en-US" altLang="zh-CN" dirty="0">
                <a:latin typeface="Courier" pitchFamily="2" charset="0"/>
              </a:rPr>
              <a:t>,[-3,3],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'RCI- M = -4:4'</a:t>
            </a:r>
            <a:r>
              <a:rPr lang="en-US" altLang="zh-CN" dirty="0">
                <a:latin typeface="Courier" pitchFamily="2" charset="0"/>
              </a:rPr>
              <a:t>,@parula,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</a:rPr>
              <a:t>klist_l,kpoints_l,kpoints_name);</a:t>
            </a:r>
            <a:endParaRPr lang="en-US" altLang="zh-CN" dirty="0">
              <a:solidFill>
                <a:schemeClr val="bg1">
                  <a:lumMod val="85000"/>
                </a:schemeClr>
              </a:solidFill>
              <a:effectLst/>
              <a:latin typeface="Courier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1ED676-93BB-2641-8CA4-A236FFADC383}"/>
              </a:ext>
            </a:extLst>
          </p:cNvPr>
          <p:cNvSpPr txBox="1"/>
          <p:nvPr/>
        </p:nvSpPr>
        <p:spPr>
          <a:xfrm>
            <a:off x="2465934" y="498191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colorbar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函数句柄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B1E06D8-66E2-4744-9D20-FB721ECAC4B0}"/>
              </a:ext>
            </a:extLst>
          </p:cNvPr>
          <p:cNvCxnSpPr/>
          <p:nvPr/>
        </p:nvCxnSpPr>
        <p:spPr>
          <a:xfrm>
            <a:off x="2130458" y="3000106"/>
            <a:ext cx="329938" cy="39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2B04A07-5D7E-624F-9F8A-9C3815C00206}"/>
              </a:ext>
            </a:extLst>
          </p:cNvPr>
          <p:cNvGrpSpPr/>
          <p:nvPr/>
        </p:nvGrpSpPr>
        <p:grpSpPr>
          <a:xfrm>
            <a:off x="5099901" y="878233"/>
            <a:ext cx="7580725" cy="5814798"/>
            <a:chOff x="2394066" y="1675522"/>
            <a:chExt cx="6756371" cy="518247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B53631-8F7F-AE4C-8F8A-D937DFA44465}"/>
                </a:ext>
              </a:extLst>
            </p:cNvPr>
            <p:cNvGrpSpPr/>
            <p:nvPr/>
          </p:nvGrpSpPr>
          <p:grpSpPr>
            <a:xfrm>
              <a:off x="2394066" y="1675522"/>
              <a:ext cx="6756371" cy="5182478"/>
              <a:chOff x="-457173" y="1587880"/>
              <a:chExt cx="6756371" cy="5182478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B73051B-9CAA-1F4C-98F6-E28EED2CA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457173" y="1587880"/>
                <a:ext cx="6756371" cy="5182478"/>
              </a:xfrm>
              <a:prstGeom prst="rect">
                <a:avLst/>
              </a:prstGeom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556F16-AAB9-1046-A0D6-613EF084A36A}"/>
                  </a:ext>
                </a:extLst>
              </p:cNvPr>
              <p:cNvSpPr txBox="1"/>
              <p:nvPr/>
            </p:nvSpPr>
            <p:spPr>
              <a:xfrm>
                <a:off x="2921013" y="3995938"/>
                <a:ext cx="853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M=0</a:t>
                </a:r>
                <a:endParaRPr kumimoji="1" lang="zh-CN" altLang="en-US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D6DC9DB-9E08-FB47-BA98-A9326B849BE9}"/>
                  </a:ext>
                </a:extLst>
              </p:cNvPr>
              <p:cNvSpPr txBox="1"/>
              <p:nvPr/>
            </p:nvSpPr>
            <p:spPr>
              <a:xfrm>
                <a:off x="4196050" y="4019617"/>
                <a:ext cx="853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M=-2</a:t>
                </a:r>
                <a:endParaRPr kumimoji="1" lang="zh-CN" altLang="en-US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AD36A2-D51E-F44C-939E-C41129030317}"/>
                  </a:ext>
                </a:extLst>
              </p:cNvPr>
              <p:cNvSpPr txBox="1"/>
              <p:nvPr/>
            </p:nvSpPr>
            <p:spPr>
              <a:xfrm>
                <a:off x="1656079" y="3995938"/>
                <a:ext cx="853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M=2</a:t>
                </a:r>
                <a:endParaRPr kumimoji="1" lang="zh-CN" altLang="en-US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8E75206-1F3B-C547-8645-13F6C1D85E36}"/>
                </a:ext>
              </a:extLst>
            </p:cNvPr>
            <p:cNvSpPr txBox="1"/>
            <p:nvPr/>
          </p:nvSpPr>
          <p:spPr>
            <a:xfrm>
              <a:off x="5952761" y="3845564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1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0BF727-14ED-5641-AAD8-2060858CE110}"/>
                </a:ext>
              </a:extLst>
            </p:cNvPr>
            <p:cNvSpPr txBox="1"/>
            <p:nvPr/>
          </p:nvSpPr>
          <p:spPr>
            <a:xfrm>
              <a:off x="4800655" y="3841437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1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75F7F8A-B17A-0D49-9EE6-832C67C235DD}"/>
                </a:ext>
              </a:extLst>
            </p:cNvPr>
            <p:cNvSpPr txBox="1"/>
            <p:nvPr/>
          </p:nvSpPr>
          <p:spPr>
            <a:xfrm>
              <a:off x="7040228" y="3841436"/>
              <a:ext cx="894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0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7A8CAC9-9AE9-4946-B48E-17B80A98FF7A}"/>
                </a:ext>
              </a:extLst>
            </p:cNvPr>
            <p:cNvSpPr txBox="1"/>
            <p:nvPr/>
          </p:nvSpPr>
          <p:spPr>
            <a:xfrm>
              <a:off x="3620633" y="3830807"/>
              <a:ext cx="894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0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61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FD6B802-D4D5-F04C-85E8-D1AFF8D28B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基失转换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E7FF60-1D46-FA42-BB72-E74505F5C284}"/>
                  </a:ext>
                </a:extLst>
              </p:cNvPr>
              <p:cNvSpPr txBox="1"/>
              <p:nvPr/>
            </p:nvSpPr>
            <p:spPr>
              <a:xfrm>
                <a:off x="583965" y="1256719"/>
                <a:ext cx="5388591" cy="184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𝑗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d>
                      <m:dPr>
                        <m:begChr m:val="⟨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             </a:t>
                </a:r>
                <a:r>
                  <a:rPr kumimoji="1" lang="en-US" altLang="zh-CN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=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b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  <m:sub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Kozuka Gothic Pro L" panose="020B0200000000000000" pitchFamily="34" charset="-12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𝐻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′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=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endParaRPr kumimoji="1" lang="zh-CN" altLang="en-US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CE7FF60-1D46-FA42-BB72-E74505F5C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65" y="1256719"/>
                <a:ext cx="5388591" cy="1848455"/>
              </a:xfrm>
              <a:prstGeom prst="rect">
                <a:avLst/>
              </a:prstGeom>
              <a:blipFill>
                <a:blip r:embed="rId2"/>
                <a:stretch>
                  <a:fillRect l="-2353" t="-19048" b="-3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/Users/parkman/Library/Group Containers/UBF8T346G9.Office/ConnectorClipboard/image16250400529240.png">
            <a:extLst>
              <a:ext uri="{FF2B5EF4-FFF2-40B4-BE49-F238E27FC236}">
                <a16:creationId xmlns:a16="http://schemas.microsoft.com/office/drawing/2014/main" id="{7DA1B6F1-F85A-9C45-91A1-323C21EF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0" y="3335148"/>
            <a:ext cx="7810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2F1ED87-F3A6-9346-AB60-9659B3B5CF64}"/>
                  </a:ext>
                </a:extLst>
              </p:cNvPr>
              <p:cNvSpPr/>
              <p:nvPr/>
            </p:nvSpPr>
            <p:spPr>
              <a:xfrm>
                <a:off x="5972556" y="1124744"/>
                <a:ext cx="5974264" cy="482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﻿By the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unitary</a:t>
                </a:r>
                <a:r>
                  <a:rPr lang="zh-CN" altLang="en-US" dirty="0"/>
                  <a:t> transformation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25</m:t>
                            </m:r>
                          </m:sub>
                        </m:sSub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2F1ED87-F3A6-9346-AB60-9659B3B5C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556" y="1124744"/>
                <a:ext cx="5974264" cy="482312"/>
              </a:xfrm>
              <a:prstGeom prst="rect">
                <a:avLst/>
              </a:prstGeom>
              <a:blipFill>
                <a:blip r:embed="rId4"/>
                <a:stretch>
                  <a:fillRect l="-636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/Users/parkman/Library/Group Containers/UBF8T346G9.Office/ConnectorClipboard/image16250400906770.png">
            <a:extLst>
              <a:ext uri="{FF2B5EF4-FFF2-40B4-BE49-F238E27FC236}">
                <a16:creationId xmlns:a16="http://schemas.microsoft.com/office/drawing/2014/main" id="{E7D0E161-ED78-A94F-9655-78533D96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34" y="1715677"/>
            <a:ext cx="2363824" cy="16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4BF4944D-A80E-0B4D-9FC1-003A65A1A937}"/>
              </a:ext>
            </a:extLst>
          </p:cNvPr>
          <p:cNvCxnSpPr/>
          <p:nvPr/>
        </p:nvCxnSpPr>
        <p:spPr>
          <a:xfrm>
            <a:off x="499621" y="3572759"/>
            <a:ext cx="0" cy="2677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F9881D4-88F7-DD47-8575-61D8E7099851}"/>
              </a:ext>
            </a:extLst>
          </p:cNvPr>
          <p:cNvSpPr/>
          <p:nvPr/>
        </p:nvSpPr>
        <p:spPr>
          <a:xfrm>
            <a:off x="401274" y="2867817"/>
            <a:ext cx="2528256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" pitchFamily="2" charset="0"/>
              </a:rPr>
              <a:t>H = </a:t>
            </a:r>
            <a:r>
              <a:rPr lang="en-US" altLang="zh-CN" dirty="0" err="1">
                <a:latin typeface="Courier" pitchFamily="2" charset="0"/>
              </a:rPr>
              <a:t>RCI.Htrig_sym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C7A097-A09E-D24C-B390-B0871AF06844}"/>
              </a:ext>
            </a:extLst>
          </p:cNvPr>
          <p:cNvSpPr/>
          <p:nvPr/>
        </p:nvSpPr>
        <p:spPr>
          <a:xfrm>
            <a:off x="583965" y="4571122"/>
            <a:ext cx="3768980" cy="369332"/>
          </a:xfrm>
          <a:prstGeom prst="rect">
            <a:avLst/>
          </a:prstGeom>
          <a:solidFill>
            <a:schemeClr val="bg1">
              <a:lumMod val="85000"/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RCI.translate</a:t>
            </a:r>
            <a:r>
              <a:rPr lang="en-US" altLang="zh-CN" dirty="0">
                <a:latin typeface="Courier" pitchFamily="2" charset="0"/>
              </a:rPr>
              <a:t>(U).</a:t>
            </a:r>
            <a:r>
              <a:rPr lang="en-US" altLang="zh-CN" dirty="0" err="1">
                <a:latin typeface="Courier" pitchFamily="2" charset="0"/>
              </a:rPr>
              <a:t>Htrig_sym</a:t>
            </a:r>
            <a:endParaRPr lang="en-US" altLang="zh-CN" dirty="0">
              <a:effectLst/>
              <a:latin typeface="Couri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C91530-46CA-9548-B618-4BA86C0171A6}"/>
                  </a:ext>
                </a:extLst>
              </p:cNvPr>
              <p:cNvSpPr/>
              <p:nvPr/>
            </p:nvSpPr>
            <p:spPr>
              <a:xfrm>
                <a:off x="800292" y="5119345"/>
                <a:ext cx="2184701" cy="116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EC91530-46CA-9548-B618-4BA86C017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92" y="5119345"/>
                <a:ext cx="2184701" cy="1161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69BDF0-2CDF-BD4D-9422-D5F25C6507AE}"/>
                  </a:ext>
                </a:extLst>
              </p:cNvPr>
              <p:cNvSpPr/>
              <p:nvPr/>
            </p:nvSpPr>
            <p:spPr>
              <a:xfrm>
                <a:off x="2984993" y="4995328"/>
                <a:ext cx="3144643" cy="1670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𝑤h𝑒𝑟𝑒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 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 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 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</m:t>
                          </m:r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69BDF0-2CDF-BD4D-9422-D5F25C650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993" y="4995328"/>
                <a:ext cx="3144643" cy="1670586"/>
              </a:xfrm>
              <a:prstGeom prst="rect">
                <a:avLst/>
              </a:prstGeom>
              <a:blipFill>
                <a:blip r:embed="rId7"/>
                <a:stretch>
                  <a:fillRect r="-9639" b="-54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5120E7C-27B3-5342-9E0D-B43FB36A09E0}"/>
              </a:ext>
            </a:extLst>
          </p:cNvPr>
          <p:cNvSpPr txBox="1"/>
          <p:nvPr/>
        </p:nvSpPr>
        <p:spPr>
          <a:xfrm>
            <a:off x="6447480" y="4977065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RCI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模型在形式上等价于</a:t>
            </a:r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Bi2Se3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模型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可以通过幺正变换 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变成 两个陈数相反模型的直和</a:t>
            </a:r>
          </a:p>
        </p:txBody>
      </p:sp>
    </p:spTree>
    <p:extLst>
      <p:ext uri="{BB962C8B-B14F-4D97-AF65-F5344CB8AC3E}">
        <p14:creationId xmlns:p14="http://schemas.microsoft.com/office/powerpoint/2010/main" val="15060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2BC256-9815-8A4E-9454-32814D4740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离散化</a:t>
            </a:r>
            <a:r>
              <a:rPr kumimoji="1" lang="en-US" altLang="zh-CN" dirty="0"/>
              <a:t>-slab</a:t>
            </a:r>
            <a:endParaRPr kumimoji="1"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68A7C4-74A0-2B46-9284-6B990FA781B2}"/>
              </a:ext>
            </a:extLst>
          </p:cNvPr>
          <p:cNvGrpSpPr/>
          <p:nvPr/>
        </p:nvGrpSpPr>
        <p:grpSpPr>
          <a:xfrm>
            <a:off x="8158930" y="309118"/>
            <a:ext cx="4081806" cy="749647"/>
            <a:chOff x="518474" y="948864"/>
            <a:chExt cx="4081806" cy="74964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80A019F-B40A-F94A-8C77-2830AD831D47}"/>
                </a:ext>
              </a:extLst>
            </p:cNvPr>
            <p:cNvSpPr txBox="1"/>
            <p:nvPr/>
          </p:nvSpPr>
          <p:spPr>
            <a:xfrm>
              <a:off x="518474" y="112474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M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2457E278-F868-C044-99BD-A96380AC329D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903516" y="1309410"/>
              <a:ext cx="3696764" cy="19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A08201-00F1-5E46-96D2-306D9287B8A5}"/>
                </a:ext>
              </a:extLst>
            </p:cNvPr>
            <p:cNvSpPr txBox="1"/>
            <p:nvPr/>
          </p:nvSpPr>
          <p:spPr>
            <a:xfrm>
              <a:off x="2442198" y="132917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0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F81F77-EDA9-C746-8F36-316C57ACACAE}"/>
                </a:ext>
              </a:extLst>
            </p:cNvPr>
            <p:cNvSpPr txBox="1"/>
            <p:nvPr/>
          </p:nvSpPr>
          <p:spPr>
            <a:xfrm>
              <a:off x="1518007" y="1329179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-2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40DDDF3-CCEC-4B4E-8096-65776E0978AE}"/>
                </a:ext>
              </a:extLst>
            </p:cNvPr>
            <p:cNvSpPr txBox="1"/>
            <p:nvPr/>
          </p:nvSpPr>
          <p:spPr>
            <a:xfrm>
              <a:off x="3366389" y="132917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2</a:t>
              </a:r>
              <a:endPara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5AD5A0-85C3-BC45-9BD5-0FFB9F85D236}"/>
                </a:ext>
              </a:extLst>
            </p:cNvPr>
            <p:cNvSpPr txBox="1"/>
            <p:nvPr/>
          </p:nvSpPr>
          <p:spPr>
            <a:xfrm>
              <a:off x="2644911" y="971848"/>
              <a:ext cx="825911" cy="345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1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68B1F2A-2E90-B04C-8CC2-AC5425AF568D}"/>
                </a:ext>
              </a:extLst>
            </p:cNvPr>
            <p:cNvSpPr txBox="1"/>
            <p:nvPr/>
          </p:nvSpPr>
          <p:spPr>
            <a:xfrm>
              <a:off x="1758846" y="985684"/>
              <a:ext cx="825911" cy="345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1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1B793FD-CE5C-0B4E-B6E7-BAD6CE2D8C42}"/>
                </a:ext>
              </a:extLst>
            </p:cNvPr>
            <p:cNvSpPr txBox="1"/>
            <p:nvPr/>
          </p:nvSpPr>
          <p:spPr>
            <a:xfrm>
              <a:off x="3575997" y="948864"/>
              <a:ext cx="1003972" cy="34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0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81279D7-E0F3-674F-A44D-DCE9C23506BE}"/>
                </a:ext>
              </a:extLst>
            </p:cNvPr>
            <p:cNvSpPr txBox="1"/>
            <p:nvPr/>
          </p:nvSpPr>
          <p:spPr>
            <a:xfrm>
              <a:off x="902283" y="964081"/>
              <a:ext cx="1003972" cy="34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l-GR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ν</a:t>
              </a:r>
              <a:r>
                <a:rPr kumimoji="1" lang="en-US" altLang="zh-CN" sz="1400" baseline="-250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R</a:t>
              </a:r>
              <a:r>
                <a:rPr kumimoji="1" lang="en-US" altLang="zh-CN" sz="1400" dirty="0"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 = 0</a:t>
              </a:r>
              <a:endParaRPr kumimoji="1" lang="zh-CN" altLang="en-US" sz="1400" dirty="0">
                <a:latin typeface="Kozuka Gothic Pro L" panose="020B0200000000000000" pitchFamily="34" charset="-128"/>
                <a:ea typeface="Kozuka Gothic Pro L" panose="020B0200000000000000" pitchFamily="34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5826BE-0602-4E4F-BC6F-3ABBCBDE4708}"/>
                  </a:ext>
                </a:extLst>
              </p:cNvPr>
              <p:cNvSpPr txBox="1"/>
              <p:nvPr/>
            </p:nvSpPr>
            <p:spPr>
              <a:xfrm>
                <a:off x="596603" y="1058765"/>
                <a:ext cx="2655086" cy="1445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 dirty="0" err="1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→</m:t>
                      </m:r>
                      <m:f>
                        <m:f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𝕚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𝑐𝑜𝑠</m:t>
                      </m:r>
                      <m:sSub>
                        <m:sSubPr>
                          <m:ctrl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→</m:t>
                      </m:r>
                      <m:f>
                        <m:f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5826BE-0602-4E4F-BC6F-3ABBCBDE4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03" y="1058765"/>
                <a:ext cx="2655086" cy="1445332"/>
              </a:xfrm>
              <a:prstGeom prst="rect">
                <a:avLst/>
              </a:prstGeom>
              <a:blipFill>
                <a:blip r:embed="rId2"/>
                <a:stretch>
                  <a:fillRect t="-64348" b="-8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9F764CA-0D50-B944-A7E8-92E00E35CD5B}"/>
              </a:ext>
            </a:extLst>
          </p:cNvPr>
          <p:cNvSpPr/>
          <p:nvPr/>
        </p:nvSpPr>
        <p:spPr>
          <a:xfrm>
            <a:off x="596603" y="2688025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RCI.descritize</a:t>
            </a:r>
            <a:r>
              <a:rPr lang="en-US" altLang="zh-CN" dirty="0">
                <a:latin typeface="Courier" pitchFamily="2" charset="0"/>
              </a:rPr>
              <a:t>([30 0 0])</a:t>
            </a:r>
            <a:endParaRPr lang="en-US" altLang="zh-CN" dirty="0">
              <a:effectLst/>
              <a:latin typeface="Courier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5A7303-9A9E-1448-94A3-A3B64A38A8B2}"/>
              </a:ext>
            </a:extLst>
          </p:cNvPr>
          <p:cNvSpPr/>
          <p:nvPr/>
        </p:nvSpPr>
        <p:spPr>
          <a:xfrm>
            <a:off x="507610" y="2337075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4.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离散化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kx</a:t>
            </a:r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pic>
        <p:nvPicPr>
          <p:cNvPr id="2050" name="Picture 2" descr="/Users/parkman/Library/Group Containers/UBF8T346G9.Office/ConnectorClipboard/image16250414055450.png">
            <a:extLst>
              <a:ext uri="{FF2B5EF4-FFF2-40B4-BE49-F238E27FC236}">
                <a16:creationId xmlns:a16="http://schemas.microsoft.com/office/drawing/2014/main" id="{743201E3-CA54-4D44-82BF-EA70E557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73" y="3158178"/>
            <a:ext cx="3754356" cy="345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CE1858E-F9DA-6D4C-BABA-D6D4CABDF05A}"/>
              </a:ext>
            </a:extLst>
          </p:cNvPr>
          <p:cNvSpPr txBox="1"/>
          <p:nvPr/>
        </p:nvSpPr>
        <p:spPr>
          <a:xfrm>
            <a:off x="3160510" y="5222513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含有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kx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的项被离散化</a:t>
            </a:r>
            <a:endParaRPr kumimoji="1" lang="en-US" altLang="zh-CN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含有</a:t>
            </a:r>
            <a:r>
              <a:rPr kumimoji="1" lang="en-US" altLang="zh-CN" dirty="0" err="1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ky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的项被保留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4BBDAD4-5289-B744-930D-36D462CA3786}"/>
                  </a:ext>
                </a:extLst>
              </p:cNvPr>
              <p:cNvSpPr txBox="1"/>
              <p:nvPr/>
            </p:nvSpPr>
            <p:spPr>
              <a:xfrm>
                <a:off x="3251689" y="1045785"/>
                <a:ext cx="2611677" cy="1433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 dirty="0" err="1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j</m:t>
                          </m:r>
                        </m:sub>
                      </m:sSub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→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j</m:t>
                          </m:r>
                        </m:sub>
                      </m:sSub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b="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𝑐𝑜𝑠</m:t>
                      </m:r>
                      <m:sSub>
                        <m:sSubPr>
                          <m:ctrl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 err="1" smtClean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j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→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Kozuka Gothic Pro L" panose="020B0200000000000000" pitchFamily="34" charset="-128"/>
                        </a:rPr>
                        <m:t>𝑐𝑜𝑠</m:t>
                      </m:r>
                      <m:sSub>
                        <m:sSubPr>
                          <m:ctrl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 err="1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  <m:t>j</m:t>
                          </m:r>
                        </m:sub>
                      </m:sSub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Kozuka Gothic Pro L" panose="020B0200000000000000" pitchFamily="34" charset="-128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ea typeface="Kozuka Gothic Pro L" panose="020B0200000000000000" pitchFamily="34" charset="-128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4BBDAD4-5289-B744-930D-36D462CA3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689" y="1045785"/>
                <a:ext cx="2611677" cy="1433726"/>
              </a:xfrm>
              <a:prstGeom prst="rect">
                <a:avLst/>
              </a:prstGeom>
              <a:blipFill>
                <a:blip r:embed="rId4"/>
                <a:stretch>
                  <a:fillRect t="-64912" b="-91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356A48B-C3F7-0A4D-97D4-9783FFA0AE03}"/>
              </a:ext>
            </a:extLst>
          </p:cNvPr>
          <p:cNvSpPr/>
          <p:nvPr/>
        </p:nvSpPr>
        <p:spPr>
          <a:xfrm>
            <a:off x="5759039" y="3293748"/>
            <a:ext cx="62504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&lt;</a:t>
            </a:r>
            <a:r>
              <a:rPr lang="en-US" altLang="zh-CN" dirty="0">
                <a:solidFill>
                  <a:srgbClr val="AA04F9"/>
                </a:solidFill>
                <a:latin typeface="Courier" pitchFamily="2" charset="0"/>
              </a:rPr>
              <a:t>'</a:t>
            </a:r>
            <a:r>
              <a:rPr lang="en-US" altLang="zh-CN" dirty="0" err="1">
                <a:solidFill>
                  <a:srgbClr val="AA04F9"/>
                </a:solidFill>
                <a:latin typeface="Courier" pitchFamily="2" charset="0"/>
              </a:rPr>
              <a:t>KPOINTS_slab’</a:t>
            </a:r>
            <a:r>
              <a:rPr lang="en-US" altLang="zh-CN" dirty="0" err="1">
                <a:latin typeface="Courier" pitchFamily="2" charset="0"/>
              </a:rPr>
              <a:t>;M</a:t>
            </a:r>
            <a:r>
              <a:rPr lang="en-US" altLang="zh-CN" dirty="0">
                <a:latin typeface="Courier" pitchFamily="2" charset="0"/>
              </a:rPr>
              <a:t> = 1;</a:t>
            </a:r>
          </a:p>
          <a:p>
            <a:r>
              <a:rPr lang="en-US" altLang="zh-CN" dirty="0" err="1">
                <a:latin typeface="Courier" pitchFamily="2" charset="0"/>
              </a:rPr>
              <a:t>RCI_d</a:t>
            </a:r>
            <a:r>
              <a:rPr lang="en-US" altLang="zh-CN" dirty="0">
                <a:latin typeface="Courier" pitchFamily="2" charset="0"/>
              </a:rPr>
              <a:t> = </a:t>
            </a:r>
            <a:r>
              <a:rPr lang="en-US" altLang="zh-CN" dirty="0" err="1">
                <a:latin typeface="Courier" pitchFamily="2" charset="0"/>
              </a:rPr>
              <a:t>RCI_d.Subsall</a:t>
            </a:r>
            <a:r>
              <a:rPr lang="en-US" altLang="zh-CN" dirty="0">
                <a:latin typeface="Courier" pitchFamily="2" charset="0"/>
              </a:rPr>
              <a:t>();</a:t>
            </a:r>
          </a:p>
          <a:p>
            <a:r>
              <a:rPr lang="en-US" altLang="zh-CN" dirty="0">
                <a:latin typeface="Courier" pitchFamily="2" charset="0"/>
              </a:rPr>
              <a:t>[</a:t>
            </a:r>
            <a:r>
              <a:rPr lang="en-US" altLang="zh-CN" dirty="0" err="1">
                <a:latin typeface="Courier" pitchFamily="2" charset="0"/>
              </a:rPr>
              <a:t>EIGENCAR_slab</a:t>
            </a:r>
            <a:r>
              <a:rPr lang="en-US" altLang="zh-CN" dirty="0">
                <a:latin typeface="Courier" pitchFamily="2" charset="0"/>
              </a:rPr>
              <a:t>] = </a:t>
            </a:r>
            <a:r>
              <a:rPr lang="en-US" altLang="zh-CN" dirty="0" err="1">
                <a:latin typeface="Courier" pitchFamily="2" charset="0"/>
              </a:rPr>
              <a:t>RCI_d.</a:t>
            </a:r>
            <a:r>
              <a:rPr lang="en-US" altLang="zh-CN" b="1" dirty="0" err="1">
                <a:latin typeface="Courier" pitchFamily="2" charset="0"/>
              </a:rPr>
              <a:t>EIGENCAR_gen_slab</a:t>
            </a:r>
            <a:r>
              <a:rPr lang="en-US" altLang="zh-CN" dirty="0">
                <a:latin typeface="Courier" pitchFamily="2" charset="0"/>
              </a:rPr>
              <a:t>();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9DE286-09A2-3142-B9F6-08717D6F77B5}"/>
              </a:ext>
            </a:extLst>
          </p:cNvPr>
          <p:cNvSpPr/>
          <p:nvPr/>
        </p:nvSpPr>
        <p:spPr>
          <a:xfrm>
            <a:off x="5386967" y="2976991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5.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赋值并求解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D12772-AC59-D848-AFBD-5B65D61D6A1D}"/>
              </a:ext>
            </a:extLst>
          </p:cNvPr>
          <p:cNvSpPr/>
          <p:nvPr/>
        </p:nvSpPr>
        <p:spPr>
          <a:xfrm>
            <a:off x="5413050" y="4193824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6. </a:t>
            </a:r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画出能带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F4A9BC-2D30-1D40-A701-C1CB5FB97B27}"/>
              </a:ext>
            </a:extLst>
          </p:cNvPr>
          <p:cNvSpPr/>
          <p:nvPr/>
        </p:nvSpPr>
        <p:spPr>
          <a:xfrm>
            <a:off x="5637777" y="4563156"/>
            <a:ext cx="157309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Courier" pitchFamily="2" charset="0"/>
              </a:rPr>
              <a:t>bandplot</a:t>
            </a:r>
            <a:r>
              <a:rPr lang="en-US" altLang="zh-CN" sz="1400" dirty="0">
                <a:latin typeface="Courier" pitchFamily="2" charset="0"/>
              </a:rPr>
              <a:t>(</a:t>
            </a:r>
            <a:r>
              <a:rPr lang="en-US" altLang="zh-CN" sz="1400" dirty="0" err="1">
                <a:latin typeface="Courier" pitchFamily="2" charset="0"/>
              </a:rPr>
              <a:t>EIGENCAR_slab</a:t>
            </a:r>
            <a:r>
              <a:rPr lang="en-US" altLang="zh-CN" sz="1400" dirty="0">
                <a:latin typeface="Courier" pitchFamily="2" charset="0"/>
              </a:rPr>
              <a:t>,[-2,2],</a:t>
            </a:r>
            <a:r>
              <a:rPr lang="en-US" altLang="zh-CN" sz="1400" dirty="0">
                <a:solidFill>
                  <a:srgbClr val="AA04F9"/>
                </a:solidFill>
                <a:latin typeface="Courier" pitchFamily="2" charset="0"/>
              </a:rPr>
              <a:t>'RCI-slab '</a:t>
            </a:r>
            <a:r>
              <a:rPr lang="en-US" altLang="zh-CN" sz="1400" dirty="0">
                <a:latin typeface="Courier" pitchFamily="2" charset="0"/>
              </a:rPr>
              <a:t>,@</a:t>
            </a:r>
            <a:r>
              <a:rPr lang="en-US" altLang="zh-CN" sz="1400" dirty="0" err="1">
                <a:latin typeface="Courier" pitchFamily="2" charset="0"/>
              </a:rPr>
              <a:t>jet,klist_l,kpoints_l,kpoints_name</a:t>
            </a:r>
            <a:r>
              <a:rPr lang="en-US" altLang="zh-CN" sz="1400" dirty="0">
                <a:latin typeface="Courier" pitchFamily="2" charset="0"/>
              </a:rPr>
              <a:t>);</a:t>
            </a:r>
            <a:endParaRPr lang="en-US" altLang="zh-CN" sz="1400" dirty="0">
              <a:effectLst/>
              <a:latin typeface="Courier" pitchFamily="2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D026C27-3485-504A-8D02-D7F0DB57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972" y="4193824"/>
            <a:ext cx="3468400" cy="26013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0A31C27-4D9E-B342-9F65-ED533E496C65}"/>
              </a:ext>
            </a:extLst>
          </p:cNvPr>
          <p:cNvSpPr/>
          <p:nvPr/>
        </p:nvSpPr>
        <p:spPr>
          <a:xfrm>
            <a:off x="6080861" y="1124744"/>
            <a:ext cx="5637578" cy="185224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kumimoji="1" lang="zh-CN" altLang="en-US" dirty="0">
              <a:latin typeface="Kozuka Gothic Pro L" panose="020B0200000000000000" pitchFamily="34" charset="-128"/>
              <a:ea typeface="Kozuka Gothic Pro L" panose="020B0200000000000000" pitchFamily="34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8263DD-4002-B645-9319-FF8E35F574A4}"/>
              </a:ext>
            </a:extLst>
          </p:cNvPr>
          <p:cNvSpPr txBox="1"/>
          <p:nvPr/>
        </p:nvSpPr>
        <p:spPr>
          <a:xfrm>
            <a:off x="6158210" y="11791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Kozuka Gothic Pro L" panose="020B0200000000000000" pitchFamily="34" charset="-128"/>
                <a:ea typeface="Kozuka Gothic Pro L" panose="020B0200000000000000" pitchFamily="34" charset="-128"/>
              </a:rPr>
              <a:t>实际操作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E8A43B-E5D3-0F40-B9EB-EB5B9D81CA59}"/>
                  </a:ext>
                </a:extLst>
              </p:cNvPr>
              <p:cNvSpPr txBox="1"/>
              <p:nvPr/>
            </p:nvSpPr>
            <p:spPr>
              <a:xfrm>
                <a:off x="6251236" y="1625202"/>
                <a:ext cx="5433154" cy="1157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离散化后，我们把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zh-CN" sz="1600" dirty="0">
                    <a:effectLst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zh-CN" sz="1600" dirty="0"/>
                  <a:t>,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视为独立变量</a:t>
                </a:r>
                <a:r>
                  <a:rPr kumimoji="1" lang="en-US" altLang="zh-CN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, </a:t>
                </a:r>
              </a:p>
              <a:p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常数项以及为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等视为系数，通过一个特定大小</a:t>
                </a:r>
                <a:r>
                  <a:rPr kumimoji="1" lang="en-US" altLang="zh-CN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(30)</a:t>
                </a:r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的格子</a:t>
                </a:r>
                <a:endParaRPr kumimoji="1" lang="en-US" altLang="zh-CN" sz="1600" dirty="0">
                  <a:latin typeface="Kozuka Gothic Pro L" panose="020B0200000000000000" pitchFamily="34" charset="-128"/>
                  <a:ea typeface="Kozuka Gothic Pro L" panose="020B0200000000000000" pitchFamily="34" charset="-128"/>
                </a:endParaRPr>
              </a:p>
              <a:p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构建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矩阵</m:t>
                    </m:r>
                  </m:oMath>
                </a14:m>
                <a:r>
                  <a:rPr kumimoji="1" lang="en-US" altLang="zh-CN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,</a:t>
                </a:r>
                <a:r>
                  <a:rPr kumimoji="1" lang="en-US" altLang="zh-CN" sz="1600" dirty="0" err="1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eg.</a:t>
                </a:r>
                <a:r>
                  <a:rPr kumimoji="1" lang="en-US" altLang="zh-CN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1" lang="en-US" altLang="zh-CN" sz="1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=eye(30),</a:t>
                </a:r>
                <a:r>
                  <a:rPr lang="zh-CN" altLang="zh-CN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1" lang="en-US" altLang="zh-CN" sz="1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=</a:t>
                </a:r>
                <a:r>
                  <a:rPr kumimoji="1" lang="en-US" altLang="zh-CN" sz="1400" dirty="0" err="1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diag</a:t>
                </a:r>
                <a:r>
                  <a:rPr kumimoji="1" lang="en-US" altLang="zh-CN" sz="1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(eye(29),1);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1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1400" i="1" dirty="0" smtClean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𝑑</m:t>
                        </m:r>
                      </m:sub>
                    </m:sSub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Kozuka Gothic Pro L" panose="020B0200000000000000" pitchFamily="34" charset="-128"/>
                      </a:rPr>
                      <m:t> </m:t>
                    </m:r>
                  </m:oMath>
                </a14:m>
                <a:r>
                  <a:rPr kumimoji="1" lang="en-US" altLang="zh-CN" sz="14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𝑚𝑎𝑡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𝛴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kumimoji="1" lang="en-US" altLang="zh-CN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 </a:t>
                </a:r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对角化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Kozuka Gothic Pro L" panose="020B0200000000000000" pitchFamily="34" charset="-128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Kozuka Gothic Pro L" panose="020B0200000000000000" pitchFamily="34" charset="-128"/>
                    <a:ea typeface="Kozuka Gothic Pro L" panose="020B0200000000000000" pitchFamily="34" charset="-128"/>
                  </a:rPr>
                  <a:t>即可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E8A43B-E5D3-0F40-B9EB-EB5B9D81C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236" y="1625202"/>
                <a:ext cx="5433154" cy="1157368"/>
              </a:xfrm>
              <a:prstGeom prst="rect">
                <a:avLst/>
              </a:prstGeom>
              <a:blipFill>
                <a:blip r:embed="rId6"/>
                <a:stretch>
                  <a:fillRect l="-701" b="-48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4844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>
              <a:shade val="95000"/>
              <a:satMod val="105000"/>
            </a:schemeClr>
          </a:solidFill>
        </a:ln>
      </a:spPr>
      <a:bodyPr wrap="none" rtlCol="0" anchor="ctr">
        <a:spAutoFit/>
      </a:bodyPr>
      <a:lstStyle>
        <a:defPPr algn="l">
          <a:defRPr kumimoji="1" dirty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Kozuka Gothic Pro L" panose="020B0200000000000000" pitchFamily="34" charset="-128"/>
            <a:ea typeface="Kozuka Gothic Pro L" panose="020B02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MP_templete" id="{2FF5C5AD-4916-2747-BC6F-93FDF11FCAB6}" vid="{77424928-4B44-4549-BFDD-FD58D5DEB9A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 and End Slide Master</Template>
  <TotalTime>4032</TotalTime>
  <Words>2136</Words>
  <Application>Microsoft Macintosh PowerPoint</Application>
  <PresentationFormat>宽屏</PresentationFormat>
  <Paragraphs>306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等线</vt:lpstr>
      <vt:lpstr>AdvOT483a8203</vt:lpstr>
      <vt:lpstr>Hiragino Sans GB W3</vt:lpstr>
      <vt:lpstr>Kozuka Gothic Pro L</vt:lpstr>
      <vt:lpstr>Kozuka Gothic Pro R</vt:lpstr>
      <vt:lpstr>Arial</vt:lpstr>
      <vt:lpstr>Cambria Math</vt:lpstr>
      <vt:lpstr>Consolas</vt:lpstr>
      <vt:lpstr>Courier</vt:lpstr>
      <vt:lpstr>Helvetica</vt:lpstr>
      <vt:lpstr>Menlo</vt:lpstr>
      <vt:lpstr>Cover and End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parkman auex</dc:creator>
  <cp:lastModifiedBy>parkman auex</cp:lastModifiedBy>
  <cp:revision>37</cp:revision>
  <dcterms:created xsi:type="dcterms:W3CDTF">2021-06-30T06:56:27Z</dcterms:created>
  <dcterms:modified xsi:type="dcterms:W3CDTF">2021-07-07T04:28:57Z</dcterms:modified>
</cp:coreProperties>
</file>